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73" r:id="rId2"/>
    <p:sldMasterId id="2147483656" r:id="rId3"/>
    <p:sldMasterId id="2147483658" r:id="rId4"/>
    <p:sldMasterId id="2147483674" r:id="rId5"/>
  </p:sldMasterIdLst>
  <p:notesMasterIdLst>
    <p:notesMasterId r:id="rId24"/>
  </p:notesMasterIdLst>
  <p:handoutMasterIdLst>
    <p:handoutMasterId r:id="rId25"/>
  </p:handoutMasterIdLst>
  <p:sldIdLst>
    <p:sldId id="260" r:id="rId6"/>
    <p:sldId id="314" r:id="rId7"/>
    <p:sldId id="297" r:id="rId8"/>
    <p:sldId id="298" r:id="rId9"/>
    <p:sldId id="316" r:id="rId10"/>
    <p:sldId id="299" r:id="rId11"/>
    <p:sldId id="300" r:id="rId12"/>
    <p:sldId id="301" r:id="rId13"/>
    <p:sldId id="317" r:id="rId14"/>
    <p:sldId id="309" r:id="rId15"/>
    <p:sldId id="312" r:id="rId16"/>
    <p:sldId id="306" r:id="rId17"/>
    <p:sldId id="307" r:id="rId18"/>
    <p:sldId id="308" r:id="rId19"/>
    <p:sldId id="311" r:id="rId20"/>
    <p:sldId id="313" r:id="rId21"/>
    <p:sldId id="268" r:id="rId22"/>
    <p:sldId id="28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68" userDrawn="1">
          <p15:clr>
            <a:srgbClr val="A4A3A4"/>
          </p15:clr>
        </p15:guide>
        <p15:guide id="2" orient="horz" pos="477" userDrawn="1">
          <p15:clr>
            <a:srgbClr val="A4A3A4"/>
          </p15:clr>
        </p15:guide>
        <p15:guide id="3" pos="7035" userDrawn="1">
          <p15:clr>
            <a:srgbClr val="A4A3A4"/>
          </p15:clr>
        </p15:guide>
        <p15:guide id="4" pos="4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FF99"/>
    <a:srgbClr val="0C3E7A"/>
    <a:srgbClr val="0C3E70"/>
    <a:srgbClr val="000000"/>
    <a:srgbClr val="7FB9C2"/>
    <a:srgbClr val="70ACB3"/>
    <a:srgbClr val="00467F"/>
    <a:srgbClr val="04346C"/>
    <a:srgbClr val="021F4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7" autoAdjust="0"/>
    <p:restoredTop sz="96536" autoAdjust="0"/>
  </p:normalViewPr>
  <p:slideViewPr>
    <p:cSldViewPr snapToGrid="0" snapToObjects="1">
      <p:cViewPr varScale="1">
        <p:scale>
          <a:sx n="116" d="100"/>
          <a:sy n="116" d="100"/>
        </p:scale>
        <p:origin x="330" y="114"/>
      </p:cViewPr>
      <p:guideLst>
        <p:guide orient="horz" pos="4068"/>
        <p:guide orient="horz" pos="477"/>
        <p:guide pos="7035"/>
        <p:guide pos="425"/>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F835F5-5F33-48A8-BBFF-C6C49321FED4}" type="doc">
      <dgm:prSet loTypeId="urn:microsoft.com/office/officeart/2005/8/layout/process3" loCatId="process" qsTypeId="urn:microsoft.com/office/officeart/2005/8/quickstyle/simple1" qsCatId="simple" csTypeId="urn:microsoft.com/office/officeart/2005/8/colors/colorful2" csCatId="colorful" phldr="1"/>
      <dgm:spPr/>
      <dgm:t>
        <a:bodyPr/>
        <a:lstStyle/>
        <a:p>
          <a:endParaRPr lang="en-US"/>
        </a:p>
      </dgm:t>
    </dgm:pt>
    <dgm:pt modelId="{270ECBA9-36F2-45DC-967D-091A04B28095}">
      <dgm:prSet phldrT="[Text]" custT="1"/>
      <dgm:spPr/>
      <dgm:t>
        <a:bodyPr/>
        <a:lstStyle/>
        <a:p>
          <a:r>
            <a:rPr lang="en-US" sz="1400" b="1" dirty="0"/>
            <a:t>2008</a:t>
          </a:r>
          <a:r>
            <a:rPr lang="en-US" sz="1400" dirty="0"/>
            <a:t>,  BGE initiated Smart Energy Pricing Pilot</a:t>
          </a:r>
        </a:p>
      </dgm:t>
    </dgm:pt>
    <dgm:pt modelId="{D29D0B19-D1C3-439B-9736-7D3980229ECF}" type="parTrans" cxnId="{B1F745D4-60A1-456A-8EE8-9D38CAD86360}">
      <dgm:prSet/>
      <dgm:spPr/>
      <dgm:t>
        <a:bodyPr/>
        <a:lstStyle/>
        <a:p>
          <a:endParaRPr lang="en-US"/>
        </a:p>
      </dgm:t>
    </dgm:pt>
    <dgm:pt modelId="{C900EADC-7DA7-4BE6-ADF7-106710E037B6}" type="sibTrans" cxnId="{B1F745D4-60A1-456A-8EE8-9D38CAD86360}">
      <dgm:prSet/>
      <dgm:spPr/>
      <dgm:t>
        <a:bodyPr/>
        <a:lstStyle/>
        <a:p>
          <a:endParaRPr lang="en-US"/>
        </a:p>
      </dgm:t>
    </dgm:pt>
    <dgm:pt modelId="{1DA1F3D6-5723-4DA1-A59C-A5C4F21AF6EF}">
      <dgm:prSet phldrT="[Text]"/>
      <dgm:spPr/>
      <dgm:t>
        <a:bodyPr/>
        <a:lstStyle/>
        <a:p>
          <a:r>
            <a:rPr lang="en-US" dirty="0"/>
            <a:t>Tested customer response to PTR and CPP rates side by side</a:t>
          </a:r>
        </a:p>
      </dgm:t>
    </dgm:pt>
    <dgm:pt modelId="{AB540BD7-14E0-4BCA-8028-96E82AC13761}" type="parTrans" cxnId="{922D31CC-8814-47F1-98BA-DA171D84F846}">
      <dgm:prSet/>
      <dgm:spPr/>
      <dgm:t>
        <a:bodyPr/>
        <a:lstStyle/>
        <a:p>
          <a:endParaRPr lang="en-US"/>
        </a:p>
      </dgm:t>
    </dgm:pt>
    <dgm:pt modelId="{2EEBBEE6-878C-4B2D-A2D0-9CE2689DBF25}" type="sibTrans" cxnId="{922D31CC-8814-47F1-98BA-DA171D84F846}">
      <dgm:prSet/>
      <dgm:spPr/>
      <dgm:t>
        <a:bodyPr/>
        <a:lstStyle/>
        <a:p>
          <a:endParaRPr lang="en-US"/>
        </a:p>
      </dgm:t>
    </dgm:pt>
    <dgm:pt modelId="{BA7A9DE0-FC88-4685-B6EC-EB2B98A6F596}">
      <dgm:prSet phldrT="[Text]" custT="1"/>
      <dgm:spPr/>
      <dgm:t>
        <a:bodyPr/>
        <a:lstStyle/>
        <a:p>
          <a:r>
            <a:rPr lang="en-US" sz="1400" b="1" dirty="0"/>
            <a:t>2009-2012</a:t>
          </a:r>
          <a:r>
            <a:rPr lang="en-US" sz="1400" dirty="0"/>
            <a:t>, SEP pilots continued </a:t>
          </a:r>
        </a:p>
      </dgm:t>
    </dgm:pt>
    <dgm:pt modelId="{16D26298-4FC9-48DA-B496-A3B75D493775}" type="parTrans" cxnId="{8434BFB3-2E86-435C-B44C-506E64890E28}">
      <dgm:prSet/>
      <dgm:spPr/>
      <dgm:t>
        <a:bodyPr/>
        <a:lstStyle/>
        <a:p>
          <a:endParaRPr lang="en-US"/>
        </a:p>
      </dgm:t>
    </dgm:pt>
    <dgm:pt modelId="{E496FCDB-698D-4544-8EF5-6296D38A287B}" type="sibTrans" cxnId="{8434BFB3-2E86-435C-B44C-506E64890E28}">
      <dgm:prSet/>
      <dgm:spPr/>
      <dgm:t>
        <a:bodyPr/>
        <a:lstStyle/>
        <a:p>
          <a:endParaRPr lang="en-US"/>
        </a:p>
      </dgm:t>
    </dgm:pt>
    <dgm:pt modelId="{D504867E-DBEE-4CEE-A507-1D80C81F1840}">
      <dgm:prSet phldrT="[Text]"/>
      <dgm:spPr/>
      <dgm:t>
        <a:bodyPr/>
        <a:lstStyle/>
        <a:p>
          <a:r>
            <a:rPr lang="en-US" dirty="0"/>
            <a:t>Tested various forms/levels of PTR, with and without technology</a:t>
          </a:r>
        </a:p>
      </dgm:t>
    </dgm:pt>
    <dgm:pt modelId="{D33A68C3-72A6-4E62-B456-95674900AD3A}" type="parTrans" cxnId="{9798C440-EE8B-444E-95D9-C1C80FC12F21}">
      <dgm:prSet/>
      <dgm:spPr/>
      <dgm:t>
        <a:bodyPr/>
        <a:lstStyle/>
        <a:p>
          <a:endParaRPr lang="en-US"/>
        </a:p>
      </dgm:t>
    </dgm:pt>
    <dgm:pt modelId="{C278A936-D1DA-4DC1-902E-7046990300B2}" type="sibTrans" cxnId="{9798C440-EE8B-444E-95D9-C1C80FC12F21}">
      <dgm:prSet/>
      <dgm:spPr/>
      <dgm:t>
        <a:bodyPr/>
        <a:lstStyle/>
        <a:p>
          <a:endParaRPr lang="en-US"/>
        </a:p>
      </dgm:t>
    </dgm:pt>
    <dgm:pt modelId="{1112C2BB-6316-4F7E-AA6F-677DD91FE2F1}">
      <dgm:prSet phldrT="[Text]"/>
      <dgm:spPr/>
      <dgm:t>
        <a:bodyPr/>
        <a:lstStyle/>
        <a:p>
          <a:r>
            <a:rPr lang="en-US" b="1" dirty="0"/>
            <a:t>2013</a:t>
          </a:r>
          <a:r>
            <a:rPr lang="en-US" dirty="0"/>
            <a:t>, Default PTR program, Smart Energy Rewards, was rolled out</a:t>
          </a:r>
        </a:p>
      </dgm:t>
    </dgm:pt>
    <dgm:pt modelId="{1EBFC138-B801-429E-907C-D48984114070}" type="parTrans" cxnId="{8D976941-DF00-400E-A6E4-A3D17233A986}">
      <dgm:prSet/>
      <dgm:spPr/>
      <dgm:t>
        <a:bodyPr/>
        <a:lstStyle/>
        <a:p>
          <a:endParaRPr lang="en-US"/>
        </a:p>
      </dgm:t>
    </dgm:pt>
    <dgm:pt modelId="{36E18C2E-075E-4796-BAF8-04FF1B7132E1}" type="sibTrans" cxnId="{8D976941-DF00-400E-A6E4-A3D17233A986}">
      <dgm:prSet/>
      <dgm:spPr/>
      <dgm:t>
        <a:bodyPr/>
        <a:lstStyle/>
        <a:p>
          <a:endParaRPr lang="en-US"/>
        </a:p>
      </dgm:t>
    </dgm:pt>
    <dgm:pt modelId="{C0AE11C6-AC96-4DED-9C9E-304B3A730DB7}">
      <dgm:prSet phldrT="[Text]"/>
      <dgm:spPr/>
      <dgm:t>
        <a:bodyPr/>
        <a:lstStyle/>
        <a:p>
          <a:r>
            <a:rPr lang="en-US" dirty="0"/>
            <a:t>About 80% of customers have earned rebates and saved $40 million since 2013</a:t>
          </a:r>
        </a:p>
      </dgm:t>
    </dgm:pt>
    <dgm:pt modelId="{880614EC-F885-40DF-A41E-BBC6A396E07A}" type="parTrans" cxnId="{1DE0EF27-10A9-483B-9418-44155B624F3A}">
      <dgm:prSet/>
      <dgm:spPr/>
      <dgm:t>
        <a:bodyPr/>
        <a:lstStyle/>
        <a:p>
          <a:endParaRPr lang="en-US"/>
        </a:p>
      </dgm:t>
    </dgm:pt>
    <dgm:pt modelId="{E6E2388D-8CFF-4FD7-B401-4CD0D46C2144}" type="sibTrans" cxnId="{1DE0EF27-10A9-483B-9418-44155B624F3A}">
      <dgm:prSet/>
      <dgm:spPr/>
      <dgm:t>
        <a:bodyPr/>
        <a:lstStyle/>
        <a:p>
          <a:endParaRPr lang="en-US"/>
        </a:p>
      </dgm:t>
    </dgm:pt>
    <dgm:pt modelId="{8110C54D-5A2D-4787-837C-7677D9EBC92F}">
      <dgm:prSet phldrT="[Text]"/>
      <dgm:spPr/>
      <dgm:t>
        <a:bodyPr/>
        <a:lstStyle/>
        <a:p>
          <a:r>
            <a:rPr lang="en-US" dirty="0"/>
            <a:t>Tested persistence of impacts</a:t>
          </a:r>
        </a:p>
      </dgm:t>
    </dgm:pt>
    <dgm:pt modelId="{96B52330-10C2-4613-A321-5C6CB63A9192}" type="parTrans" cxnId="{0EEE3C20-16CD-4E8A-BE3D-DA53CBB99AE7}">
      <dgm:prSet/>
      <dgm:spPr/>
      <dgm:t>
        <a:bodyPr/>
        <a:lstStyle/>
        <a:p>
          <a:endParaRPr lang="en-US"/>
        </a:p>
      </dgm:t>
    </dgm:pt>
    <dgm:pt modelId="{109ED4F5-F584-4BC0-938F-04F5C0410FA3}" type="sibTrans" cxnId="{0EEE3C20-16CD-4E8A-BE3D-DA53CBB99AE7}">
      <dgm:prSet/>
      <dgm:spPr/>
      <dgm:t>
        <a:bodyPr/>
        <a:lstStyle/>
        <a:p>
          <a:endParaRPr lang="en-US"/>
        </a:p>
      </dgm:t>
    </dgm:pt>
    <dgm:pt modelId="{14792DCB-C5EE-4832-BCD2-765D713CD625}" type="pres">
      <dgm:prSet presAssocID="{0AF835F5-5F33-48A8-BBFF-C6C49321FED4}" presName="linearFlow" presStyleCnt="0">
        <dgm:presLayoutVars>
          <dgm:dir/>
          <dgm:animLvl val="lvl"/>
          <dgm:resizeHandles val="exact"/>
        </dgm:presLayoutVars>
      </dgm:prSet>
      <dgm:spPr/>
      <dgm:t>
        <a:bodyPr/>
        <a:lstStyle/>
        <a:p>
          <a:endParaRPr lang="en-US"/>
        </a:p>
      </dgm:t>
    </dgm:pt>
    <dgm:pt modelId="{D331E185-7CD8-4867-A0E8-F3BCA976A1C4}" type="pres">
      <dgm:prSet presAssocID="{270ECBA9-36F2-45DC-967D-091A04B28095}" presName="composite" presStyleCnt="0"/>
      <dgm:spPr/>
    </dgm:pt>
    <dgm:pt modelId="{2B0FA572-EA2C-481C-B65F-89E67DF5283A}" type="pres">
      <dgm:prSet presAssocID="{270ECBA9-36F2-45DC-967D-091A04B28095}" presName="parTx" presStyleLbl="node1" presStyleIdx="0" presStyleCnt="3">
        <dgm:presLayoutVars>
          <dgm:chMax val="0"/>
          <dgm:chPref val="0"/>
          <dgm:bulletEnabled val="1"/>
        </dgm:presLayoutVars>
      </dgm:prSet>
      <dgm:spPr/>
      <dgm:t>
        <a:bodyPr/>
        <a:lstStyle/>
        <a:p>
          <a:endParaRPr lang="en-US"/>
        </a:p>
      </dgm:t>
    </dgm:pt>
    <dgm:pt modelId="{6DFE0504-0D32-4831-B081-7B57097BEB7A}" type="pres">
      <dgm:prSet presAssocID="{270ECBA9-36F2-45DC-967D-091A04B28095}" presName="parSh" presStyleLbl="node1" presStyleIdx="0" presStyleCnt="3" custScaleX="115004" custScaleY="116580"/>
      <dgm:spPr/>
      <dgm:t>
        <a:bodyPr/>
        <a:lstStyle/>
        <a:p>
          <a:endParaRPr lang="en-US"/>
        </a:p>
      </dgm:t>
    </dgm:pt>
    <dgm:pt modelId="{B2C4D01D-46A0-4CA2-A53A-9110938ECD7E}" type="pres">
      <dgm:prSet presAssocID="{270ECBA9-36F2-45DC-967D-091A04B28095}" presName="desTx" presStyleLbl="fgAcc1" presStyleIdx="0" presStyleCnt="3" custLinFactNeighborX="-595" custLinFactNeighborY="-4510">
        <dgm:presLayoutVars>
          <dgm:bulletEnabled val="1"/>
        </dgm:presLayoutVars>
      </dgm:prSet>
      <dgm:spPr/>
      <dgm:t>
        <a:bodyPr/>
        <a:lstStyle/>
        <a:p>
          <a:endParaRPr lang="en-US"/>
        </a:p>
      </dgm:t>
    </dgm:pt>
    <dgm:pt modelId="{59EFC36A-FD63-4294-BA85-E12919DF7A84}" type="pres">
      <dgm:prSet presAssocID="{C900EADC-7DA7-4BE6-ADF7-106710E037B6}" presName="sibTrans" presStyleLbl="sibTrans2D1" presStyleIdx="0" presStyleCnt="2"/>
      <dgm:spPr/>
      <dgm:t>
        <a:bodyPr/>
        <a:lstStyle/>
        <a:p>
          <a:endParaRPr lang="en-US"/>
        </a:p>
      </dgm:t>
    </dgm:pt>
    <dgm:pt modelId="{4CBB4CB0-8C17-46D6-BD38-737127876ECD}" type="pres">
      <dgm:prSet presAssocID="{C900EADC-7DA7-4BE6-ADF7-106710E037B6}" presName="connTx" presStyleLbl="sibTrans2D1" presStyleIdx="0" presStyleCnt="2"/>
      <dgm:spPr/>
      <dgm:t>
        <a:bodyPr/>
        <a:lstStyle/>
        <a:p>
          <a:endParaRPr lang="en-US"/>
        </a:p>
      </dgm:t>
    </dgm:pt>
    <dgm:pt modelId="{BBE5F2B4-27CB-40CE-80C3-93FAC4122C9B}" type="pres">
      <dgm:prSet presAssocID="{BA7A9DE0-FC88-4685-B6EC-EB2B98A6F596}" presName="composite" presStyleCnt="0"/>
      <dgm:spPr/>
    </dgm:pt>
    <dgm:pt modelId="{E4C2DED0-5E83-4FE9-92E3-308ED4700A04}" type="pres">
      <dgm:prSet presAssocID="{BA7A9DE0-FC88-4685-B6EC-EB2B98A6F596}" presName="parTx" presStyleLbl="node1" presStyleIdx="0" presStyleCnt="3">
        <dgm:presLayoutVars>
          <dgm:chMax val="0"/>
          <dgm:chPref val="0"/>
          <dgm:bulletEnabled val="1"/>
        </dgm:presLayoutVars>
      </dgm:prSet>
      <dgm:spPr/>
      <dgm:t>
        <a:bodyPr/>
        <a:lstStyle/>
        <a:p>
          <a:endParaRPr lang="en-US"/>
        </a:p>
      </dgm:t>
    </dgm:pt>
    <dgm:pt modelId="{39683381-962F-40F1-9CE4-63BF2CD81A8E}" type="pres">
      <dgm:prSet presAssocID="{BA7A9DE0-FC88-4685-B6EC-EB2B98A6F596}" presName="parSh" presStyleLbl="node1" presStyleIdx="1" presStyleCnt="3" custScaleX="107309" custScaleY="107431"/>
      <dgm:spPr/>
      <dgm:t>
        <a:bodyPr/>
        <a:lstStyle/>
        <a:p>
          <a:endParaRPr lang="en-US"/>
        </a:p>
      </dgm:t>
    </dgm:pt>
    <dgm:pt modelId="{C62F58E9-E24D-4FFB-81F5-213489579FAE}" type="pres">
      <dgm:prSet presAssocID="{BA7A9DE0-FC88-4685-B6EC-EB2B98A6F596}" presName="desTx" presStyleLbl="fgAcc1" presStyleIdx="1" presStyleCnt="3" custLinFactNeighborX="-1190" custLinFactNeighborY="-3002">
        <dgm:presLayoutVars>
          <dgm:bulletEnabled val="1"/>
        </dgm:presLayoutVars>
      </dgm:prSet>
      <dgm:spPr/>
      <dgm:t>
        <a:bodyPr/>
        <a:lstStyle/>
        <a:p>
          <a:endParaRPr lang="en-US"/>
        </a:p>
      </dgm:t>
    </dgm:pt>
    <dgm:pt modelId="{7119A8EC-B5FE-4991-B1FE-D29D0F42238A}" type="pres">
      <dgm:prSet presAssocID="{E496FCDB-698D-4544-8EF5-6296D38A287B}" presName="sibTrans" presStyleLbl="sibTrans2D1" presStyleIdx="1" presStyleCnt="2"/>
      <dgm:spPr/>
      <dgm:t>
        <a:bodyPr/>
        <a:lstStyle/>
        <a:p>
          <a:endParaRPr lang="en-US"/>
        </a:p>
      </dgm:t>
    </dgm:pt>
    <dgm:pt modelId="{079F716D-AE29-4226-9259-89E9E4C9854B}" type="pres">
      <dgm:prSet presAssocID="{E496FCDB-698D-4544-8EF5-6296D38A287B}" presName="connTx" presStyleLbl="sibTrans2D1" presStyleIdx="1" presStyleCnt="2"/>
      <dgm:spPr/>
      <dgm:t>
        <a:bodyPr/>
        <a:lstStyle/>
        <a:p>
          <a:endParaRPr lang="en-US"/>
        </a:p>
      </dgm:t>
    </dgm:pt>
    <dgm:pt modelId="{9692DEBC-D91B-44D6-A67E-C62B0E5E7018}" type="pres">
      <dgm:prSet presAssocID="{1112C2BB-6316-4F7E-AA6F-677DD91FE2F1}" presName="composite" presStyleCnt="0"/>
      <dgm:spPr/>
    </dgm:pt>
    <dgm:pt modelId="{246D7C14-AD42-4E56-B236-4296E5B38F6E}" type="pres">
      <dgm:prSet presAssocID="{1112C2BB-6316-4F7E-AA6F-677DD91FE2F1}" presName="parTx" presStyleLbl="node1" presStyleIdx="1" presStyleCnt="3">
        <dgm:presLayoutVars>
          <dgm:chMax val="0"/>
          <dgm:chPref val="0"/>
          <dgm:bulletEnabled val="1"/>
        </dgm:presLayoutVars>
      </dgm:prSet>
      <dgm:spPr/>
      <dgm:t>
        <a:bodyPr/>
        <a:lstStyle/>
        <a:p>
          <a:endParaRPr lang="en-US"/>
        </a:p>
      </dgm:t>
    </dgm:pt>
    <dgm:pt modelId="{04AD4129-1DD2-4427-8118-E5CBDFA2FF0D}" type="pres">
      <dgm:prSet presAssocID="{1112C2BB-6316-4F7E-AA6F-677DD91FE2F1}" presName="parSh" presStyleLbl="node1" presStyleIdx="2" presStyleCnt="3" custScaleX="110473" custScaleY="114065" custLinFactNeighborX="-595" custLinFactNeighborY="1382"/>
      <dgm:spPr/>
      <dgm:t>
        <a:bodyPr/>
        <a:lstStyle/>
        <a:p>
          <a:endParaRPr lang="en-US"/>
        </a:p>
      </dgm:t>
    </dgm:pt>
    <dgm:pt modelId="{0A568441-D8B2-41F1-AB2E-0A13D81407B8}" type="pres">
      <dgm:prSet presAssocID="{1112C2BB-6316-4F7E-AA6F-677DD91FE2F1}" presName="desTx" presStyleLbl="fgAcc1" presStyleIdx="2" presStyleCnt="3" custLinFactNeighborX="-2982" custLinFactNeighborY="-4475">
        <dgm:presLayoutVars>
          <dgm:bulletEnabled val="1"/>
        </dgm:presLayoutVars>
      </dgm:prSet>
      <dgm:spPr/>
      <dgm:t>
        <a:bodyPr/>
        <a:lstStyle/>
        <a:p>
          <a:endParaRPr lang="en-US"/>
        </a:p>
      </dgm:t>
    </dgm:pt>
  </dgm:ptLst>
  <dgm:cxnLst>
    <dgm:cxn modelId="{3B54507C-6E7D-45D2-966D-C246D98A5103}" type="presOf" srcId="{1DA1F3D6-5723-4DA1-A59C-A5C4F21AF6EF}" destId="{B2C4D01D-46A0-4CA2-A53A-9110938ECD7E}" srcOrd="0" destOrd="0" presId="urn:microsoft.com/office/officeart/2005/8/layout/process3"/>
    <dgm:cxn modelId="{700029F7-150D-4227-897B-93FF67C757F0}" type="presOf" srcId="{1112C2BB-6316-4F7E-AA6F-677DD91FE2F1}" destId="{246D7C14-AD42-4E56-B236-4296E5B38F6E}" srcOrd="0" destOrd="0" presId="urn:microsoft.com/office/officeart/2005/8/layout/process3"/>
    <dgm:cxn modelId="{E39B1752-445C-4C92-BD6A-45A2BAD4F486}" type="presOf" srcId="{BA7A9DE0-FC88-4685-B6EC-EB2B98A6F596}" destId="{39683381-962F-40F1-9CE4-63BF2CD81A8E}" srcOrd="1" destOrd="0" presId="urn:microsoft.com/office/officeart/2005/8/layout/process3"/>
    <dgm:cxn modelId="{398682E7-42D4-43A0-8523-7D6037CB0044}" type="presOf" srcId="{270ECBA9-36F2-45DC-967D-091A04B28095}" destId="{6DFE0504-0D32-4831-B081-7B57097BEB7A}" srcOrd="1" destOrd="0" presId="urn:microsoft.com/office/officeart/2005/8/layout/process3"/>
    <dgm:cxn modelId="{4FF865EF-D844-4E1F-8E89-8FE34CD65DAB}" type="presOf" srcId="{E496FCDB-698D-4544-8EF5-6296D38A287B}" destId="{079F716D-AE29-4226-9259-89E9E4C9854B}" srcOrd="1" destOrd="0" presId="urn:microsoft.com/office/officeart/2005/8/layout/process3"/>
    <dgm:cxn modelId="{1DE0EF27-10A9-483B-9418-44155B624F3A}" srcId="{1112C2BB-6316-4F7E-AA6F-677DD91FE2F1}" destId="{C0AE11C6-AC96-4DED-9C9E-304B3A730DB7}" srcOrd="0" destOrd="0" parTransId="{880614EC-F885-40DF-A41E-BBC6A396E07A}" sibTransId="{E6E2388D-8CFF-4FD7-B401-4CD0D46C2144}"/>
    <dgm:cxn modelId="{7E325833-7889-4C22-8511-3FE0F7D885E1}" type="presOf" srcId="{C900EADC-7DA7-4BE6-ADF7-106710E037B6}" destId="{4CBB4CB0-8C17-46D6-BD38-737127876ECD}" srcOrd="1" destOrd="0" presId="urn:microsoft.com/office/officeart/2005/8/layout/process3"/>
    <dgm:cxn modelId="{6E990046-9D67-40C9-BEFA-4D93ED5FD7B8}" type="presOf" srcId="{8110C54D-5A2D-4787-837C-7677D9EBC92F}" destId="{C62F58E9-E24D-4FFB-81F5-213489579FAE}" srcOrd="0" destOrd="1" presId="urn:microsoft.com/office/officeart/2005/8/layout/process3"/>
    <dgm:cxn modelId="{35E854F0-BC9C-4A99-AD30-2D05A7377738}" type="presOf" srcId="{C0AE11C6-AC96-4DED-9C9E-304B3A730DB7}" destId="{0A568441-D8B2-41F1-AB2E-0A13D81407B8}" srcOrd="0" destOrd="0" presId="urn:microsoft.com/office/officeart/2005/8/layout/process3"/>
    <dgm:cxn modelId="{9798C440-EE8B-444E-95D9-C1C80FC12F21}" srcId="{BA7A9DE0-FC88-4685-B6EC-EB2B98A6F596}" destId="{D504867E-DBEE-4CEE-A507-1D80C81F1840}" srcOrd="0" destOrd="0" parTransId="{D33A68C3-72A6-4E62-B456-95674900AD3A}" sibTransId="{C278A936-D1DA-4DC1-902E-7046990300B2}"/>
    <dgm:cxn modelId="{40D235E2-EE4D-4D98-BB6E-BE60AD6EABD2}" type="presOf" srcId="{BA7A9DE0-FC88-4685-B6EC-EB2B98A6F596}" destId="{E4C2DED0-5E83-4FE9-92E3-308ED4700A04}" srcOrd="0" destOrd="0" presId="urn:microsoft.com/office/officeart/2005/8/layout/process3"/>
    <dgm:cxn modelId="{8D976941-DF00-400E-A6E4-A3D17233A986}" srcId="{0AF835F5-5F33-48A8-BBFF-C6C49321FED4}" destId="{1112C2BB-6316-4F7E-AA6F-677DD91FE2F1}" srcOrd="2" destOrd="0" parTransId="{1EBFC138-B801-429E-907C-D48984114070}" sibTransId="{36E18C2E-075E-4796-BAF8-04FF1B7132E1}"/>
    <dgm:cxn modelId="{D0B4F7D3-4640-42A6-8DAE-DD206EE9144D}" type="presOf" srcId="{C900EADC-7DA7-4BE6-ADF7-106710E037B6}" destId="{59EFC36A-FD63-4294-BA85-E12919DF7A84}" srcOrd="0" destOrd="0" presId="urn:microsoft.com/office/officeart/2005/8/layout/process3"/>
    <dgm:cxn modelId="{922D31CC-8814-47F1-98BA-DA171D84F846}" srcId="{270ECBA9-36F2-45DC-967D-091A04B28095}" destId="{1DA1F3D6-5723-4DA1-A59C-A5C4F21AF6EF}" srcOrd="0" destOrd="0" parTransId="{AB540BD7-14E0-4BCA-8028-96E82AC13761}" sibTransId="{2EEBBEE6-878C-4B2D-A2D0-9CE2689DBF25}"/>
    <dgm:cxn modelId="{0EEE3C20-16CD-4E8A-BE3D-DA53CBB99AE7}" srcId="{BA7A9DE0-FC88-4685-B6EC-EB2B98A6F596}" destId="{8110C54D-5A2D-4787-837C-7677D9EBC92F}" srcOrd="1" destOrd="0" parTransId="{96B52330-10C2-4613-A321-5C6CB63A9192}" sibTransId="{109ED4F5-F584-4BC0-938F-04F5C0410FA3}"/>
    <dgm:cxn modelId="{D7B5C09A-84B6-4A22-B1F7-33255D109958}" type="presOf" srcId="{D504867E-DBEE-4CEE-A507-1D80C81F1840}" destId="{C62F58E9-E24D-4FFB-81F5-213489579FAE}" srcOrd="0" destOrd="0" presId="urn:microsoft.com/office/officeart/2005/8/layout/process3"/>
    <dgm:cxn modelId="{8434BFB3-2E86-435C-B44C-506E64890E28}" srcId="{0AF835F5-5F33-48A8-BBFF-C6C49321FED4}" destId="{BA7A9DE0-FC88-4685-B6EC-EB2B98A6F596}" srcOrd="1" destOrd="0" parTransId="{16D26298-4FC9-48DA-B496-A3B75D493775}" sibTransId="{E496FCDB-698D-4544-8EF5-6296D38A287B}"/>
    <dgm:cxn modelId="{51B382E0-FDA4-428D-844F-CB8EFE2896ED}" type="presOf" srcId="{E496FCDB-698D-4544-8EF5-6296D38A287B}" destId="{7119A8EC-B5FE-4991-B1FE-D29D0F42238A}" srcOrd="0" destOrd="0" presId="urn:microsoft.com/office/officeart/2005/8/layout/process3"/>
    <dgm:cxn modelId="{B1F745D4-60A1-456A-8EE8-9D38CAD86360}" srcId="{0AF835F5-5F33-48A8-BBFF-C6C49321FED4}" destId="{270ECBA9-36F2-45DC-967D-091A04B28095}" srcOrd="0" destOrd="0" parTransId="{D29D0B19-D1C3-439B-9736-7D3980229ECF}" sibTransId="{C900EADC-7DA7-4BE6-ADF7-106710E037B6}"/>
    <dgm:cxn modelId="{638D3011-8475-4D15-B289-77A5FA9DEC58}" type="presOf" srcId="{270ECBA9-36F2-45DC-967D-091A04B28095}" destId="{2B0FA572-EA2C-481C-B65F-89E67DF5283A}" srcOrd="0" destOrd="0" presId="urn:microsoft.com/office/officeart/2005/8/layout/process3"/>
    <dgm:cxn modelId="{07565BBF-8530-4032-A806-C4BC54D7849B}" type="presOf" srcId="{0AF835F5-5F33-48A8-BBFF-C6C49321FED4}" destId="{14792DCB-C5EE-4832-BCD2-765D713CD625}" srcOrd="0" destOrd="0" presId="urn:microsoft.com/office/officeart/2005/8/layout/process3"/>
    <dgm:cxn modelId="{05DAC41D-3F99-4E0C-A679-52BA0F0D0AC5}" type="presOf" srcId="{1112C2BB-6316-4F7E-AA6F-677DD91FE2F1}" destId="{04AD4129-1DD2-4427-8118-E5CBDFA2FF0D}" srcOrd="1" destOrd="0" presId="urn:microsoft.com/office/officeart/2005/8/layout/process3"/>
    <dgm:cxn modelId="{930DEC32-C299-467A-9BDA-BDD16A959E13}" type="presParOf" srcId="{14792DCB-C5EE-4832-BCD2-765D713CD625}" destId="{D331E185-7CD8-4867-A0E8-F3BCA976A1C4}" srcOrd="0" destOrd="0" presId="urn:microsoft.com/office/officeart/2005/8/layout/process3"/>
    <dgm:cxn modelId="{9314686A-CCF4-42D7-BCD6-B2B8632C6F2E}" type="presParOf" srcId="{D331E185-7CD8-4867-A0E8-F3BCA976A1C4}" destId="{2B0FA572-EA2C-481C-B65F-89E67DF5283A}" srcOrd="0" destOrd="0" presId="urn:microsoft.com/office/officeart/2005/8/layout/process3"/>
    <dgm:cxn modelId="{7614E96B-EFBE-442B-9206-19CD5F412610}" type="presParOf" srcId="{D331E185-7CD8-4867-A0E8-F3BCA976A1C4}" destId="{6DFE0504-0D32-4831-B081-7B57097BEB7A}" srcOrd="1" destOrd="0" presId="urn:microsoft.com/office/officeart/2005/8/layout/process3"/>
    <dgm:cxn modelId="{ED527ABE-7147-4A99-898C-32E8EC999BD2}" type="presParOf" srcId="{D331E185-7CD8-4867-A0E8-F3BCA976A1C4}" destId="{B2C4D01D-46A0-4CA2-A53A-9110938ECD7E}" srcOrd="2" destOrd="0" presId="urn:microsoft.com/office/officeart/2005/8/layout/process3"/>
    <dgm:cxn modelId="{B2976418-A869-4C98-A7B6-7B4BF13FC383}" type="presParOf" srcId="{14792DCB-C5EE-4832-BCD2-765D713CD625}" destId="{59EFC36A-FD63-4294-BA85-E12919DF7A84}" srcOrd="1" destOrd="0" presId="urn:microsoft.com/office/officeart/2005/8/layout/process3"/>
    <dgm:cxn modelId="{AA96C199-63DC-4049-87BE-4E80F6E1523D}" type="presParOf" srcId="{59EFC36A-FD63-4294-BA85-E12919DF7A84}" destId="{4CBB4CB0-8C17-46D6-BD38-737127876ECD}" srcOrd="0" destOrd="0" presId="urn:microsoft.com/office/officeart/2005/8/layout/process3"/>
    <dgm:cxn modelId="{89B159FF-C4DF-4AB4-8F8E-09E093205DE6}" type="presParOf" srcId="{14792DCB-C5EE-4832-BCD2-765D713CD625}" destId="{BBE5F2B4-27CB-40CE-80C3-93FAC4122C9B}" srcOrd="2" destOrd="0" presId="urn:microsoft.com/office/officeart/2005/8/layout/process3"/>
    <dgm:cxn modelId="{039051B0-52FE-4B09-B78D-49BDA116087F}" type="presParOf" srcId="{BBE5F2B4-27CB-40CE-80C3-93FAC4122C9B}" destId="{E4C2DED0-5E83-4FE9-92E3-308ED4700A04}" srcOrd="0" destOrd="0" presId="urn:microsoft.com/office/officeart/2005/8/layout/process3"/>
    <dgm:cxn modelId="{6F7EA97B-95FA-4869-A039-44D3C2909767}" type="presParOf" srcId="{BBE5F2B4-27CB-40CE-80C3-93FAC4122C9B}" destId="{39683381-962F-40F1-9CE4-63BF2CD81A8E}" srcOrd="1" destOrd="0" presId="urn:microsoft.com/office/officeart/2005/8/layout/process3"/>
    <dgm:cxn modelId="{027B736B-D8C6-42A9-865D-F3F3D6A8EA2A}" type="presParOf" srcId="{BBE5F2B4-27CB-40CE-80C3-93FAC4122C9B}" destId="{C62F58E9-E24D-4FFB-81F5-213489579FAE}" srcOrd="2" destOrd="0" presId="urn:microsoft.com/office/officeart/2005/8/layout/process3"/>
    <dgm:cxn modelId="{1AC8F39A-280B-4B2E-9EE3-2EB76F599258}" type="presParOf" srcId="{14792DCB-C5EE-4832-BCD2-765D713CD625}" destId="{7119A8EC-B5FE-4991-B1FE-D29D0F42238A}" srcOrd="3" destOrd="0" presId="urn:microsoft.com/office/officeart/2005/8/layout/process3"/>
    <dgm:cxn modelId="{F77F151E-349C-4019-8744-2FBBDE4125FF}" type="presParOf" srcId="{7119A8EC-B5FE-4991-B1FE-D29D0F42238A}" destId="{079F716D-AE29-4226-9259-89E9E4C9854B}" srcOrd="0" destOrd="0" presId="urn:microsoft.com/office/officeart/2005/8/layout/process3"/>
    <dgm:cxn modelId="{2817CF14-BDDE-447C-BF91-FBCBE72676B6}" type="presParOf" srcId="{14792DCB-C5EE-4832-BCD2-765D713CD625}" destId="{9692DEBC-D91B-44D6-A67E-C62B0E5E7018}" srcOrd="4" destOrd="0" presId="urn:microsoft.com/office/officeart/2005/8/layout/process3"/>
    <dgm:cxn modelId="{9DD3CCF9-6063-47D1-9EA9-AA3F8CB8EACF}" type="presParOf" srcId="{9692DEBC-D91B-44D6-A67E-C62B0E5E7018}" destId="{246D7C14-AD42-4E56-B236-4296E5B38F6E}" srcOrd="0" destOrd="0" presId="urn:microsoft.com/office/officeart/2005/8/layout/process3"/>
    <dgm:cxn modelId="{054A1BFA-68F2-4E0D-9FBB-B9E16B3DA14D}" type="presParOf" srcId="{9692DEBC-D91B-44D6-A67E-C62B0E5E7018}" destId="{04AD4129-1DD2-4427-8118-E5CBDFA2FF0D}" srcOrd="1" destOrd="0" presId="urn:microsoft.com/office/officeart/2005/8/layout/process3"/>
    <dgm:cxn modelId="{825C723B-49ED-42C7-BACD-AA7F7FB324E4}" type="presParOf" srcId="{9692DEBC-D91B-44D6-A67E-C62B0E5E7018}" destId="{0A568441-D8B2-41F1-AB2E-0A13D81407B8}"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AB568F-BCDF-40C7-9D8D-7F664A25CA50}"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9993AC2E-CC6B-4548-A336-8E4B8DAA0FCF}">
      <dgm:prSet phldrT="[Text]"/>
      <dgm:spPr/>
      <dgm:t>
        <a:bodyPr/>
        <a:lstStyle/>
        <a:p>
          <a:r>
            <a:rPr lang="en-US" b="1" dirty="0"/>
            <a:t>Driver</a:t>
          </a:r>
        </a:p>
      </dgm:t>
    </dgm:pt>
    <dgm:pt modelId="{94518647-61CC-4298-B1F7-CE17CFEBB70C}" type="parTrans" cxnId="{05F239F3-899A-4421-BA23-4C373EF4DA62}">
      <dgm:prSet/>
      <dgm:spPr/>
      <dgm:t>
        <a:bodyPr/>
        <a:lstStyle/>
        <a:p>
          <a:endParaRPr lang="en-US"/>
        </a:p>
      </dgm:t>
    </dgm:pt>
    <dgm:pt modelId="{DE163287-6213-4EB5-BBCC-ED907E7E9980}" type="sibTrans" cxnId="{05F239F3-899A-4421-BA23-4C373EF4DA62}">
      <dgm:prSet/>
      <dgm:spPr/>
      <dgm:t>
        <a:bodyPr/>
        <a:lstStyle/>
        <a:p>
          <a:endParaRPr lang="en-US"/>
        </a:p>
      </dgm:t>
    </dgm:pt>
    <dgm:pt modelId="{4B0286A5-CBEA-4F6A-B004-D156BCC73100}">
      <dgm:prSet phldrT="[Text]"/>
      <dgm:spPr/>
      <dgm:t>
        <a:bodyPr/>
        <a:lstStyle/>
        <a:p>
          <a:r>
            <a:rPr lang="en-US" dirty="0"/>
            <a:t>Most grid modernization efforts were initiated in response to local or state policy requirements;</a:t>
          </a:r>
        </a:p>
      </dgm:t>
    </dgm:pt>
    <dgm:pt modelId="{3573B673-ECD4-4C02-A331-479D20BAA1C2}" type="parTrans" cxnId="{58632AFF-9BC9-4BB2-90C2-DCA705A4D20F}">
      <dgm:prSet/>
      <dgm:spPr/>
      <dgm:t>
        <a:bodyPr/>
        <a:lstStyle/>
        <a:p>
          <a:endParaRPr lang="en-US"/>
        </a:p>
      </dgm:t>
    </dgm:pt>
    <dgm:pt modelId="{1BD11BFA-5FBD-41B3-9B93-997539B01976}" type="sibTrans" cxnId="{58632AFF-9BC9-4BB2-90C2-DCA705A4D20F}">
      <dgm:prSet/>
      <dgm:spPr/>
      <dgm:t>
        <a:bodyPr/>
        <a:lstStyle/>
        <a:p>
          <a:endParaRPr lang="en-US"/>
        </a:p>
      </dgm:t>
    </dgm:pt>
    <dgm:pt modelId="{E9A1CCD6-C394-49B2-9D6A-67E1F8C4E866}">
      <dgm:prSet phldrT="[Text]"/>
      <dgm:spPr/>
      <dgm:t>
        <a:bodyPr/>
        <a:lstStyle/>
        <a:p>
          <a:r>
            <a:rPr lang="en-US" b="1" dirty="0"/>
            <a:t>Regulatory Approval</a:t>
          </a:r>
        </a:p>
      </dgm:t>
    </dgm:pt>
    <dgm:pt modelId="{DB9A2704-B471-46A3-A400-8E6E87F909F5}" type="parTrans" cxnId="{D6CCA070-3AEA-411C-8118-E088B97047EC}">
      <dgm:prSet/>
      <dgm:spPr/>
      <dgm:t>
        <a:bodyPr/>
        <a:lstStyle/>
        <a:p>
          <a:endParaRPr lang="en-US"/>
        </a:p>
      </dgm:t>
    </dgm:pt>
    <dgm:pt modelId="{667CB267-1263-469A-9A63-42144A324EB1}" type="sibTrans" cxnId="{D6CCA070-3AEA-411C-8118-E088B97047EC}">
      <dgm:prSet/>
      <dgm:spPr/>
      <dgm:t>
        <a:bodyPr/>
        <a:lstStyle/>
        <a:p>
          <a:endParaRPr lang="en-US"/>
        </a:p>
      </dgm:t>
    </dgm:pt>
    <dgm:pt modelId="{0083DEC1-73EA-4499-91A6-72369B82A6E4}">
      <dgm:prSet phldrT="[Text]"/>
      <dgm:spPr/>
      <dgm:t>
        <a:bodyPr/>
        <a:lstStyle/>
        <a:p>
          <a:r>
            <a:rPr lang="en-US" dirty="0"/>
            <a:t>Regulatory approvals were mostly based on standardized benefit-cost tests, such as the Total Resource Cost (TRC) test</a:t>
          </a:r>
        </a:p>
      </dgm:t>
    </dgm:pt>
    <dgm:pt modelId="{4A8BF5A1-36FC-457E-82F4-EA73E427F731}" type="parTrans" cxnId="{C4B3D475-8D96-45D6-A08F-DE28A87935F1}">
      <dgm:prSet/>
      <dgm:spPr/>
      <dgm:t>
        <a:bodyPr/>
        <a:lstStyle/>
        <a:p>
          <a:endParaRPr lang="en-US"/>
        </a:p>
      </dgm:t>
    </dgm:pt>
    <dgm:pt modelId="{1626832E-4BA1-4579-9C81-E8CD7CD9F72D}" type="sibTrans" cxnId="{C4B3D475-8D96-45D6-A08F-DE28A87935F1}">
      <dgm:prSet/>
      <dgm:spPr/>
      <dgm:t>
        <a:bodyPr/>
        <a:lstStyle/>
        <a:p>
          <a:endParaRPr lang="en-US"/>
        </a:p>
      </dgm:t>
    </dgm:pt>
    <dgm:pt modelId="{0980B686-E6CC-43A6-94FD-6FCC7DD6DD5E}">
      <dgm:prSet phldrT="[Text]"/>
      <dgm:spPr/>
      <dgm:t>
        <a:bodyPr/>
        <a:lstStyle/>
        <a:p>
          <a:r>
            <a:rPr lang="en-US" b="1" dirty="0"/>
            <a:t>Process</a:t>
          </a:r>
        </a:p>
      </dgm:t>
    </dgm:pt>
    <dgm:pt modelId="{AB24A267-13BB-4C4F-A53E-2D4391BFB490}" type="parTrans" cxnId="{1FF16C2C-E657-4747-A5C4-0B573FFB7C4E}">
      <dgm:prSet/>
      <dgm:spPr/>
      <dgm:t>
        <a:bodyPr/>
        <a:lstStyle/>
        <a:p>
          <a:endParaRPr lang="en-US"/>
        </a:p>
      </dgm:t>
    </dgm:pt>
    <dgm:pt modelId="{9C887FA9-6178-47A6-9F1F-819928C7DF01}" type="sibTrans" cxnId="{1FF16C2C-E657-4747-A5C4-0B573FFB7C4E}">
      <dgm:prSet/>
      <dgm:spPr/>
      <dgm:t>
        <a:bodyPr/>
        <a:lstStyle/>
        <a:p>
          <a:endParaRPr lang="en-US"/>
        </a:p>
      </dgm:t>
    </dgm:pt>
    <dgm:pt modelId="{55F44B36-9003-4357-9928-6B30B8A8A357}">
      <dgm:prSet phldrT="[Text]"/>
      <dgm:spPr/>
      <dgm:t>
        <a:bodyPr/>
        <a:lstStyle/>
        <a:p>
          <a:r>
            <a:rPr lang="en-US" dirty="0"/>
            <a:t>Obtaining regulatory approvals took 13 months on average</a:t>
          </a:r>
        </a:p>
      </dgm:t>
    </dgm:pt>
    <dgm:pt modelId="{C8A9DFB6-A741-4299-A668-3AAC649866BC}" type="parTrans" cxnId="{649DB164-8FF4-4B74-8E30-A1FBDC31516E}">
      <dgm:prSet/>
      <dgm:spPr/>
      <dgm:t>
        <a:bodyPr/>
        <a:lstStyle/>
        <a:p>
          <a:endParaRPr lang="en-US"/>
        </a:p>
      </dgm:t>
    </dgm:pt>
    <dgm:pt modelId="{7D84221A-0C62-48A7-9819-2A8B3CECAF22}" type="sibTrans" cxnId="{649DB164-8FF4-4B74-8E30-A1FBDC31516E}">
      <dgm:prSet/>
      <dgm:spPr/>
      <dgm:t>
        <a:bodyPr/>
        <a:lstStyle/>
        <a:p>
          <a:endParaRPr lang="en-US"/>
        </a:p>
      </dgm:t>
    </dgm:pt>
    <dgm:pt modelId="{1196B0AF-F00E-45BD-9CA3-E0E107370FF8}">
      <dgm:prSet phldrT="[Text]"/>
      <dgm:spPr/>
      <dgm:t>
        <a:bodyPr/>
        <a:lstStyle/>
        <a:p>
          <a:r>
            <a:rPr lang="en-US" b="1" dirty="0"/>
            <a:t>Cost Recovery</a:t>
          </a:r>
        </a:p>
      </dgm:t>
    </dgm:pt>
    <dgm:pt modelId="{1EF7A29E-801B-4DB5-9413-4FC1980ED2F4}" type="parTrans" cxnId="{AD48DA48-7BF1-4DF9-94A0-B86CA3F21081}">
      <dgm:prSet/>
      <dgm:spPr/>
      <dgm:t>
        <a:bodyPr/>
        <a:lstStyle/>
        <a:p>
          <a:endParaRPr lang="en-US"/>
        </a:p>
      </dgm:t>
    </dgm:pt>
    <dgm:pt modelId="{4FD209DF-EF5F-4A2B-8AE1-99E84E3CB494}" type="sibTrans" cxnId="{AD48DA48-7BF1-4DF9-94A0-B86CA3F21081}">
      <dgm:prSet/>
      <dgm:spPr/>
      <dgm:t>
        <a:bodyPr/>
        <a:lstStyle/>
        <a:p>
          <a:endParaRPr lang="en-US"/>
        </a:p>
      </dgm:t>
    </dgm:pt>
    <dgm:pt modelId="{1E5BD57B-CFFD-4FAF-B3C6-0711C21F1B79}">
      <dgm:prSet phldrT="[Text]"/>
      <dgm:spPr/>
      <dgm:t>
        <a:bodyPr/>
        <a:lstStyle/>
        <a:p>
          <a:r>
            <a:rPr lang="en-US" dirty="0"/>
            <a:t>Some were based on utility initiatives</a:t>
          </a:r>
        </a:p>
      </dgm:t>
    </dgm:pt>
    <dgm:pt modelId="{55BA5608-BA5B-4DB7-9513-BB9710008763}" type="parTrans" cxnId="{D61349F2-ABEC-4582-B8B2-1790FCD7A8CC}">
      <dgm:prSet/>
      <dgm:spPr/>
      <dgm:t>
        <a:bodyPr/>
        <a:lstStyle/>
        <a:p>
          <a:endParaRPr lang="en-US"/>
        </a:p>
      </dgm:t>
    </dgm:pt>
    <dgm:pt modelId="{DD71C4A0-8466-4F00-8C3B-4C6BF88F7048}" type="sibTrans" cxnId="{D61349F2-ABEC-4582-B8B2-1790FCD7A8CC}">
      <dgm:prSet/>
      <dgm:spPr/>
      <dgm:t>
        <a:bodyPr/>
        <a:lstStyle/>
        <a:p>
          <a:endParaRPr lang="en-US"/>
        </a:p>
      </dgm:t>
    </dgm:pt>
    <dgm:pt modelId="{86B52338-4404-43F2-899D-047F429CCABC}">
      <dgm:prSet phldrT="[Text]"/>
      <dgm:spPr/>
      <dgm:t>
        <a:bodyPr/>
        <a:lstStyle/>
        <a:p>
          <a:r>
            <a:rPr lang="en-US" dirty="0"/>
            <a:t> Some received approvals based on break-even analysis; proof of cost prudency and foundational nature of investments for other utility initiatives to move forward</a:t>
          </a:r>
        </a:p>
      </dgm:t>
    </dgm:pt>
    <dgm:pt modelId="{D8E315E8-906A-4A0D-8352-42D7170E6066}" type="parTrans" cxnId="{F4CE1623-7196-4862-B512-866520C7C3E7}">
      <dgm:prSet/>
      <dgm:spPr/>
      <dgm:t>
        <a:bodyPr/>
        <a:lstStyle/>
        <a:p>
          <a:endParaRPr lang="en-US"/>
        </a:p>
      </dgm:t>
    </dgm:pt>
    <dgm:pt modelId="{75622A90-5491-44BA-A324-396F90ECCA46}" type="sibTrans" cxnId="{F4CE1623-7196-4862-B512-866520C7C3E7}">
      <dgm:prSet/>
      <dgm:spPr/>
      <dgm:t>
        <a:bodyPr/>
        <a:lstStyle/>
        <a:p>
          <a:endParaRPr lang="en-US"/>
        </a:p>
      </dgm:t>
    </dgm:pt>
    <dgm:pt modelId="{743167A7-AC4E-4973-B1C7-D2EEB627130B}">
      <dgm:prSet phldrT="[Text]"/>
      <dgm:spPr/>
      <dgm:t>
        <a:bodyPr/>
        <a:lstStyle/>
        <a:p>
          <a:r>
            <a:rPr lang="en-US" dirty="0"/>
            <a:t>Significant delays were due to incomplete benefit-cost analysis and strong stakeholder oppositions</a:t>
          </a:r>
        </a:p>
      </dgm:t>
    </dgm:pt>
    <dgm:pt modelId="{71DAD01E-D497-4296-AA6C-4C2703616E78}" type="parTrans" cxnId="{272185E2-703E-4805-A4D3-183274AC525C}">
      <dgm:prSet/>
      <dgm:spPr/>
      <dgm:t>
        <a:bodyPr/>
        <a:lstStyle/>
        <a:p>
          <a:endParaRPr lang="en-US"/>
        </a:p>
      </dgm:t>
    </dgm:pt>
    <dgm:pt modelId="{E1A38D3C-91FD-447E-8144-2F21CB0F47F6}" type="sibTrans" cxnId="{272185E2-703E-4805-A4D3-183274AC525C}">
      <dgm:prSet/>
      <dgm:spPr/>
      <dgm:t>
        <a:bodyPr/>
        <a:lstStyle/>
        <a:p>
          <a:endParaRPr lang="en-US"/>
        </a:p>
      </dgm:t>
    </dgm:pt>
    <dgm:pt modelId="{35CA7B07-A56B-4CB8-A91C-68E06E81B98D}">
      <dgm:prSet phldrT="[Text]"/>
      <dgm:spPr/>
      <dgm:t>
        <a:bodyPr/>
        <a:lstStyle/>
        <a:p>
          <a:r>
            <a:rPr lang="en-US" dirty="0"/>
            <a:t>The majority of utilities go through general rate case filings for cost recovery</a:t>
          </a:r>
        </a:p>
      </dgm:t>
    </dgm:pt>
    <dgm:pt modelId="{5F328F7E-ED94-46E9-AB2A-B99569535048}" type="parTrans" cxnId="{733CE251-E06F-4C2A-833F-1D39697FD334}">
      <dgm:prSet/>
      <dgm:spPr/>
      <dgm:t>
        <a:bodyPr/>
        <a:lstStyle/>
        <a:p>
          <a:endParaRPr lang="en-US"/>
        </a:p>
      </dgm:t>
    </dgm:pt>
    <dgm:pt modelId="{5009F078-9F76-4E6B-A806-E8842B569521}" type="sibTrans" cxnId="{733CE251-E06F-4C2A-833F-1D39697FD334}">
      <dgm:prSet/>
      <dgm:spPr/>
      <dgm:t>
        <a:bodyPr/>
        <a:lstStyle/>
        <a:p>
          <a:endParaRPr lang="en-US"/>
        </a:p>
      </dgm:t>
    </dgm:pt>
    <dgm:pt modelId="{9D8BE2D7-192A-434C-B8F2-3C6E40CA3B7B}">
      <dgm:prSet phldrT="[Text]"/>
      <dgm:spPr/>
      <dgm:t>
        <a:bodyPr/>
        <a:lstStyle/>
        <a:p>
          <a:r>
            <a:rPr lang="en-US" dirty="0"/>
            <a:t>However, there are a number of utilities that rely on formula rates and rate riders to address regulatory lag.</a:t>
          </a:r>
        </a:p>
      </dgm:t>
    </dgm:pt>
    <dgm:pt modelId="{272BFAF3-76F3-460B-A218-7E805107B688}" type="parTrans" cxnId="{7BB50C3D-6D0E-4F0C-A878-909888B48827}">
      <dgm:prSet/>
      <dgm:spPr/>
      <dgm:t>
        <a:bodyPr/>
        <a:lstStyle/>
        <a:p>
          <a:endParaRPr lang="en-US"/>
        </a:p>
      </dgm:t>
    </dgm:pt>
    <dgm:pt modelId="{B190EE9F-0E14-41CE-8998-B261AB6FC833}" type="sibTrans" cxnId="{7BB50C3D-6D0E-4F0C-A878-909888B48827}">
      <dgm:prSet/>
      <dgm:spPr/>
      <dgm:t>
        <a:bodyPr/>
        <a:lstStyle/>
        <a:p>
          <a:endParaRPr lang="en-US"/>
        </a:p>
      </dgm:t>
    </dgm:pt>
    <dgm:pt modelId="{8D8C12ED-370A-42E2-8717-33A791077E97}">
      <dgm:prSet phldrT="[Text]"/>
      <dgm:spPr/>
      <dgm:t>
        <a:bodyPr/>
        <a:lstStyle/>
        <a:p>
          <a:r>
            <a:rPr lang="en-US" dirty="0"/>
            <a:t>Some jurisdictions </a:t>
          </a:r>
          <a:r>
            <a:rPr lang="en-US" dirty="0" smtClean="0"/>
            <a:t>used </a:t>
          </a:r>
          <a:r>
            <a:rPr lang="en-US" dirty="0"/>
            <a:t>PBR and performance incentive mechanisms in combination with the cost recovery of grid modernization investments</a:t>
          </a:r>
        </a:p>
      </dgm:t>
    </dgm:pt>
    <dgm:pt modelId="{A5615240-D3AC-4EE2-90BB-CA2D5A56ED92}" type="parTrans" cxnId="{2ADFCE00-C0CA-441E-9A35-25A952B25823}">
      <dgm:prSet/>
      <dgm:spPr/>
      <dgm:t>
        <a:bodyPr/>
        <a:lstStyle/>
        <a:p>
          <a:endParaRPr lang="en-US"/>
        </a:p>
      </dgm:t>
    </dgm:pt>
    <dgm:pt modelId="{8547A107-DEAF-4BFA-80B2-D6A6EABBEA5B}" type="sibTrans" cxnId="{2ADFCE00-C0CA-441E-9A35-25A952B25823}">
      <dgm:prSet/>
      <dgm:spPr/>
      <dgm:t>
        <a:bodyPr/>
        <a:lstStyle/>
        <a:p>
          <a:endParaRPr lang="en-US"/>
        </a:p>
      </dgm:t>
    </dgm:pt>
    <dgm:pt modelId="{97BCBBBE-E2FA-49AB-B98F-F316D4824C31}" type="pres">
      <dgm:prSet presAssocID="{D0AB568F-BCDF-40C7-9D8D-7F664A25CA50}" presName="Name0" presStyleCnt="0">
        <dgm:presLayoutVars>
          <dgm:dir/>
          <dgm:animLvl val="lvl"/>
          <dgm:resizeHandles val="exact"/>
        </dgm:presLayoutVars>
      </dgm:prSet>
      <dgm:spPr/>
      <dgm:t>
        <a:bodyPr/>
        <a:lstStyle/>
        <a:p>
          <a:endParaRPr lang="en-US"/>
        </a:p>
      </dgm:t>
    </dgm:pt>
    <dgm:pt modelId="{8DACFEDB-1AFA-4FD1-A0AE-583863F13A71}" type="pres">
      <dgm:prSet presAssocID="{9993AC2E-CC6B-4548-A336-8E4B8DAA0FCF}" presName="composite" presStyleCnt="0"/>
      <dgm:spPr/>
    </dgm:pt>
    <dgm:pt modelId="{38410059-2856-47B4-8205-B6491F07BA38}" type="pres">
      <dgm:prSet presAssocID="{9993AC2E-CC6B-4548-A336-8E4B8DAA0FCF}" presName="parTx" presStyleLbl="alignNode1" presStyleIdx="0" presStyleCnt="4">
        <dgm:presLayoutVars>
          <dgm:chMax val="0"/>
          <dgm:chPref val="0"/>
          <dgm:bulletEnabled val="1"/>
        </dgm:presLayoutVars>
      </dgm:prSet>
      <dgm:spPr/>
      <dgm:t>
        <a:bodyPr/>
        <a:lstStyle/>
        <a:p>
          <a:endParaRPr lang="en-US"/>
        </a:p>
      </dgm:t>
    </dgm:pt>
    <dgm:pt modelId="{F3A547FF-C5BC-4824-A341-58DF7BED54AE}" type="pres">
      <dgm:prSet presAssocID="{9993AC2E-CC6B-4548-A336-8E4B8DAA0FCF}" presName="desTx" presStyleLbl="alignAccFollowNode1" presStyleIdx="0" presStyleCnt="4">
        <dgm:presLayoutVars>
          <dgm:bulletEnabled val="1"/>
        </dgm:presLayoutVars>
      </dgm:prSet>
      <dgm:spPr/>
      <dgm:t>
        <a:bodyPr/>
        <a:lstStyle/>
        <a:p>
          <a:endParaRPr lang="en-US"/>
        </a:p>
      </dgm:t>
    </dgm:pt>
    <dgm:pt modelId="{05FD117C-4A28-47EF-B57F-ABBC5B99FD8A}" type="pres">
      <dgm:prSet presAssocID="{DE163287-6213-4EB5-BBCC-ED907E7E9980}" presName="space" presStyleCnt="0"/>
      <dgm:spPr/>
    </dgm:pt>
    <dgm:pt modelId="{5012C18B-7F25-4873-AC66-45782FBD6F9B}" type="pres">
      <dgm:prSet presAssocID="{E9A1CCD6-C394-49B2-9D6A-67E1F8C4E866}" presName="composite" presStyleCnt="0"/>
      <dgm:spPr/>
    </dgm:pt>
    <dgm:pt modelId="{8BBB748E-267F-4CE0-82E7-9088DD1F1BC2}" type="pres">
      <dgm:prSet presAssocID="{E9A1CCD6-C394-49B2-9D6A-67E1F8C4E866}" presName="parTx" presStyleLbl="alignNode1" presStyleIdx="1" presStyleCnt="4">
        <dgm:presLayoutVars>
          <dgm:chMax val="0"/>
          <dgm:chPref val="0"/>
          <dgm:bulletEnabled val="1"/>
        </dgm:presLayoutVars>
      </dgm:prSet>
      <dgm:spPr/>
      <dgm:t>
        <a:bodyPr/>
        <a:lstStyle/>
        <a:p>
          <a:endParaRPr lang="en-US"/>
        </a:p>
      </dgm:t>
    </dgm:pt>
    <dgm:pt modelId="{AEA572EC-709B-4CD2-B8B3-E8FCD0A2722A}" type="pres">
      <dgm:prSet presAssocID="{E9A1CCD6-C394-49B2-9D6A-67E1F8C4E866}" presName="desTx" presStyleLbl="alignAccFollowNode1" presStyleIdx="1" presStyleCnt="4">
        <dgm:presLayoutVars>
          <dgm:bulletEnabled val="1"/>
        </dgm:presLayoutVars>
      </dgm:prSet>
      <dgm:spPr/>
      <dgm:t>
        <a:bodyPr/>
        <a:lstStyle/>
        <a:p>
          <a:endParaRPr lang="en-US"/>
        </a:p>
      </dgm:t>
    </dgm:pt>
    <dgm:pt modelId="{EC8C98E1-6413-4A62-8A54-6A55D45A4E65}" type="pres">
      <dgm:prSet presAssocID="{667CB267-1263-469A-9A63-42144A324EB1}" presName="space" presStyleCnt="0"/>
      <dgm:spPr/>
    </dgm:pt>
    <dgm:pt modelId="{596E83E5-BBD5-4F37-BCB1-50198399E4BB}" type="pres">
      <dgm:prSet presAssocID="{0980B686-E6CC-43A6-94FD-6FCC7DD6DD5E}" presName="composite" presStyleCnt="0"/>
      <dgm:spPr/>
    </dgm:pt>
    <dgm:pt modelId="{3BB96F02-65E5-4A9E-B094-F4FE421FE21B}" type="pres">
      <dgm:prSet presAssocID="{0980B686-E6CC-43A6-94FD-6FCC7DD6DD5E}" presName="parTx" presStyleLbl="alignNode1" presStyleIdx="2" presStyleCnt="4">
        <dgm:presLayoutVars>
          <dgm:chMax val="0"/>
          <dgm:chPref val="0"/>
          <dgm:bulletEnabled val="1"/>
        </dgm:presLayoutVars>
      </dgm:prSet>
      <dgm:spPr/>
      <dgm:t>
        <a:bodyPr/>
        <a:lstStyle/>
        <a:p>
          <a:endParaRPr lang="en-US"/>
        </a:p>
      </dgm:t>
    </dgm:pt>
    <dgm:pt modelId="{F048C1DC-F106-4B3D-B8A2-5A19699A0D8B}" type="pres">
      <dgm:prSet presAssocID="{0980B686-E6CC-43A6-94FD-6FCC7DD6DD5E}" presName="desTx" presStyleLbl="alignAccFollowNode1" presStyleIdx="2" presStyleCnt="4">
        <dgm:presLayoutVars>
          <dgm:bulletEnabled val="1"/>
        </dgm:presLayoutVars>
      </dgm:prSet>
      <dgm:spPr/>
      <dgm:t>
        <a:bodyPr/>
        <a:lstStyle/>
        <a:p>
          <a:endParaRPr lang="en-US"/>
        </a:p>
      </dgm:t>
    </dgm:pt>
    <dgm:pt modelId="{F4A9C2ED-31BF-49FE-8315-34071D9B8CC6}" type="pres">
      <dgm:prSet presAssocID="{9C887FA9-6178-47A6-9F1F-819928C7DF01}" presName="space" presStyleCnt="0"/>
      <dgm:spPr/>
    </dgm:pt>
    <dgm:pt modelId="{B73B5E1D-1C8B-48E7-9274-BBE07E600C1F}" type="pres">
      <dgm:prSet presAssocID="{1196B0AF-F00E-45BD-9CA3-E0E107370FF8}" presName="composite" presStyleCnt="0"/>
      <dgm:spPr/>
    </dgm:pt>
    <dgm:pt modelId="{855351B8-275A-4CD4-8FFC-D9C708BACE91}" type="pres">
      <dgm:prSet presAssocID="{1196B0AF-F00E-45BD-9CA3-E0E107370FF8}" presName="parTx" presStyleLbl="alignNode1" presStyleIdx="3" presStyleCnt="4">
        <dgm:presLayoutVars>
          <dgm:chMax val="0"/>
          <dgm:chPref val="0"/>
          <dgm:bulletEnabled val="1"/>
        </dgm:presLayoutVars>
      </dgm:prSet>
      <dgm:spPr/>
      <dgm:t>
        <a:bodyPr/>
        <a:lstStyle/>
        <a:p>
          <a:endParaRPr lang="en-US"/>
        </a:p>
      </dgm:t>
    </dgm:pt>
    <dgm:pt modelId="{009C125B-2151-4672-99FA-D2B14A729941}" type="pres">
      <dgm:prSet presAssocID="{1196B0AF-F00E-45BD-9CA3-E0E107370FF8}" presName="desTx" presStyleLbl="alignAccFollowNode1" presStyleIdx="3" presStyleCnt="4">
        <dgm:presLayoutVars>
          <dgm:bulletEnabled val="1"/>
        </dgm:presLayoutVars>
      </dgm:prSet>
      <dgm:spPr/>
      <dgm:t>
        <a:bodyPr/>
        <a:lstStyle/>
        <a:p>
          <a:endParaRPr lang="en-US"/>
        </a:p>
      </dgm:t>
    </dgm:pt>
  </dgm:ptLst>
  <dgm:cxnLst>
    <dgm:cxn modelId="{6013AF11-A093-40FE-8965-C89076AD560E}" type="presOf" srcId="{35CA7B07-A56B-4CB8-A91C-68E06E81B98D}" destId="{009C125B-2151-4672-99FA-D2B14A729941}" srcOrd="0" destOrd="0" presId="urn:microsoft.com/office/officeart/2005/8/layout/hList1"/>
    <dgm:cxn modelId="{2ADFCE00-C0CA-441E-9A35-25A952B25823}" srcId="{1196B0AF-F00E-45BD-9CA3-E0E107370FF8}" destId="{8D8C12ED-370A-42E2-8717-33A791077E97}" srcOrd="2" destOrd="0" parTransId="{A5615240-D3AC-4EE2-90BB-CA2D5A56ED92}" sibTransId="{8547A107-DEAF-4BFA-80B2-D6A6EABBEA5B}"/>
    <dgm:cxn modelId="{58632AFF-9BC9-4BB2-90C2-DCA705A4D20F}" srcId="{9993AC2E-CC6B-4548-A336-8E4B8DAA0FCF}" destId="{4B0286A5-CBEA-4F6A-B004-D156BCC73100}" srcOrd="0" destOrd="0" parTransId="{3573B673-ECD4-4C02-A331-479D20BAA1C2}" sibTransId="{1BD11BFA-5FBD-41B3-9B93-997539B01976}"/>
    <dgm:cxn modelId="{C256A22E-5914-4965-9737-BAE22636BC4B}" type="presOf" srcId="{743167A7-AC4E-4973-B1C7-D2EEB627130B}" destId="{F048C1DC-F106-4B3D-B8A2-5A19699A0D8B}" srcOrd="0" destOrd="1" presId="urn:microsoft.com/office/officeart/2005/8/layout/hList1"/>
    <dgm:cxn modelId="{3EA05843-9531-4C51-AC4E-F16AC1C5C75C}" type="presOf" srcId="{0083DEC1-73EA-4499-91A6-72369B82A6E4}" destId="{AEA572EC-709B-4CD2-B8B3-E8FCD0A2722A}" srcOrd="0" destOrd="0" presId="urn:microsoft.com/office/officeart/2005/8/layout/hList1"/>
    <dgm:cxn modelId="{733CE251-E06F-4C2A-833F-1D39697FD334}" srcId="{1196B0AF-F00E-45BD-9CA3-E0E107370FF8}" destId="{35CA7B07-A56B-4CB8-A91C-68E06E81B98D}" srcOrd="0" destOrd="0" parTransId="{5F328F7E-ED94-46E9-AB2A-B99569535048}" sibTransId="{5009F078-9F76-4E6B-A806-E8842B569521}"/>
    <dgm:cxn modelId="{D6CCA070-3AEA-411C-8118-E088B97047EC}" srcId="{D0AB568F-BCDF-40C7-9D8D-7F664A25CA50}" destId="{E9A1CCD6-C394-49B2-9D6A-67E1F8C4E866}" srcOrd="1" destOrd="0" parTransId="{DB9A2704-B471-46A3-A400-8E6E87F909F5}" sibTransId="{667CB267-1263-469A-9A63-42144A324EB1}"/>
    <dgm:cxn modelId="{7C8B6E7E-4FC5-4FDF-8B01-2D111ED0594B}" type="presOf" srcId="{1E5BD57B-CFFD-4FAF-B3C6-0711C21F1B79}" destId="{F3A547FF-C5BC-4824-A341-58DF7BED54AE}" srcOrd="0" destOrd="1" presId="urn:microsoft.com/office/officeart/2005/8/layout/hList1"/>
    <dgm:cxn modelId="{54696955-EE4C-4B2D-9012-8FF57D2BA36B}" type="presOf" srcId="{9D8BE2D7-192A-434C-B8F2-3C6E40CA3B7B}" destId="{009C125B-2151-4672-99FA-D2B14A729941}" srcOrd="0" destOrd="1" presId="urn:microsoft.com/office/officeart/2005/8/layout/hList1"/>
    <dgm:cxn modelId="{0815CFE9-BB48-4320-A845-B60E9C218829}" type="presOf" srcId="{E9A1CCD6-C394-49B2-9D6A-67E1F8C4E866}" destId="{8BBB748E-267F-4CE0-82E7-9088DD1F1BC2}" srcOrd="0" destOrd="0" presId="urn:microsoft.com/office/officeart/2005/8/layout/hList1"/>
    <dgm:cxn modelId="{0C11446E-8F19-4297-8D07-4C0507A3C75B}" type="presOf" srcId="{9993AC2E-CC6B-4548-A336-8E4B8DAA0FCF}" destId="{38410059-2856-47B4-8205-B6491F07BA38}" srcOrd="0" destOrd="0" presId="urn:microsoft.com/office/officeart/2005/8/layout/hList1"/>
    <dgm:cxn modelId="{1FF16C2C-E657-4747-A5C4-0B573FFB7C4E}" srcId="{D0AB568F-BCDF-40C7-9D8D-7F664A25CA50}" destId="{0980B686-E6CC-43A6-94FD-6FCC7DD6DD5E}" srcOrd="2" destOrd="0" parTransId="{AB24A267-13BB-4C4F-A53E-2D4391BFB490}" sibTransId="{9C887FA9-6178-47A6-9F1F-819928C7DF01}"/>
    <dgm:cxn modelId="{CCE659F1-0435-4C69-8869-86893EC36B1F}" type="presOf" srcId="{D0AB568F-BCDF-40C7-9D8D-7F664A25CA50}" destId="{97BCBBBE-E2FA-49AB-B98F-F316D4824C31}" srcOrd="0" destOrd="0" presId="urn:microsoft.com/office/officeart/2005/8/layout/hList1"/>
    <dgm:cxn modelId="{D61349F2-ABEC-4582-B8B2-1790FCD7A8CC}" srcId="{9993AC2E-CC6B-4548-A336-8E4B8DAA0FCF}" destId="{1E5BD57B-CFFD-4FAF-B3C6-0711C21F1B79}" srcOrd="1" destOrd="0" parTransId="{55BA5608-BA5B-4DB7-9513-BB9710008763}" sibTransId="{DD71C4A0-8466-4F00-8C3B-4C6BF88F7048}"/>
    <dgm:cxn modelId="{649DB164-8FF4-4B74-8E30-A1FBDC31516E}" srcId="{0980B686-E6CC-43A6-94FD-6FCC7DD6DD5E}" destId="{55F44B36-9003-4357-9928-6B30B8A8A357}" srcOrd="0" destOrd="0" parTransId="{C8A9DFB6-A741-4299-A668-3AAC649866BC}" sibTransId="{7D84221A-0C62-48A7-9819-2A8B3CECAF22}"/>
    <dgm:cxn modelId="{AD48DA48-7BF1-4DF9-94A0-B86CA3F21081}" srcId="{D0AB568F-BCDF-40C7-9D8D-7F664A25CA50}" destId="{1196B0AF-F00E-45BD-9CA3-E0E107370FF8}" srcOrd="3" destOrd="0" parTransId="{1EF7A29E-801B-4DB5-9413-4FC1980ED2F4}" sibTransId="{4FD209DF-EF5F-4A2B-8AE1-99E84E3CB494}"/>
    <dgm:cxn modelId="{C4B3D475-8D96-45D6-A08F-DE28A87935F1}" srcId="{E9A1CCD6-C394-49B2-9D6A-67E1F8C4E866}" destId="{0083DEC1-73EA-4499-91A6-72369B82A6E4}" srcOrd="0" destOrd="0" parTransId="{4A8BF5A1-36FC-457E-82F4-EA73E427F731}" sibTransId="{1626832E-4BA1-4579-9C81-E8CD7CD9F72D}"/>
    <dgm:cxn modelId="{F96CA670-B525-465A-895D-28DEB2CEF8C7}" type="presOf" srcId="{0980B686-E6CC-43A6-94FD-6FCC7DD6DD5E}" destId="{3BB96F02-65E5-4A9E-B094-F4FE421FE21B}" srcOrd="0" destOrd="0" presId="urn:microsoft.com/office/officeart/2005/8/layout/hList1"/>
    <dgm:cxn modelId="{272185E2-703E-4805-A4D3-183274AC525C}" srcId="{0980B686-E6CC-43A6-94FD-6FCC7DD6DD5E}" destId="{743167A7-AC4E-4973-B1C7-D2EEB627130B}" srcOrd="1" destOrd="0" parTransId="{71DAD01E-D497-4296-AA6C-4C2703616E78}" sibTransId="{E1A38D3C-91FD-447E-8144-2F21CB0F47F6}"/>
    <dgm:cxn modelId="{05F239F3-899A-4421-BA23-4C373EF4DA62}" srcId="{D0AB568F-BCDF-40C7-9D8D-7F664A25CA50}" destId="{9993AC2E-CC6B-4548-A336-8E4B8DAA0FCF}" srcOrd="0" destOrd="0" parTransId="{94518647-61CC-4298-B1F7-CE17CFEBB70C}" sibTransId="{DE163287-6213-4EB5-BBCC-ED907E7E9980}"/>
    <dgm:cxn modelId="{AA433463-50EE-46A3-B0E3-D2BF53281FAB}" type="presOf" srcId="{8D8C12ED-370A-42E2-8717-33A791077E97}" destId="{009C125B-2151-4672-99FA-D2B14A729941}" srcOrd="0" destOrd="2" presId="urn:microsoft.com/office/officeart/2005/8/layout/hList1"/>
    <dgm:cxn modelId="{3B8B50E2-DCEE-45FD-BA8F-3B8AA338DE61}" type="presOf" srcId="{86B52338-4404-43F2-899D-047F429CCABC}" destId="{AEA572EC-709B-4CD2-B8B3-E8FCD0A2722A}" srcOrd="0" destOrd="1" presId="urn:microsoft.com/office/officeart/2005/8/layout/hList1"/>
    <dgm:cxn modelId="{5439DB2E-0977-401A-B5F8-807509171462}" type="presOf" srcId="{4B0286A5-CBEA-4F6A-B004-D156BCC73100}" destId="{F3A547FF-C5BC-4824-A341-58DF7BED54AE}" srcOrd="0" destOrd="0" presId="urn:microsoft.com/office/officeart/2005/8/layout/hList1"/>
    <dgm:cxn modelId="{8448C27B-19E6-4F83-828B-6F57FE71F9E6}" type="presOf" srcId="{55F44B36-9003-4357-9928-6B30B8A8A357}" destId="{F048C1DC-F106-4B3D-B8A2-5A19699A0D8B}" srcOrd="0" destOrd="0" presId="urn:microsoft.com/office/officeart/2005/8/layout/hList1"/>
    <dgm:cxn modelId="{F4CE1623-7196-4862-B512-866520C7C3E7}" srcId="{E9A1CCD6-C394-49B2-9D6A-67E1F8C4E866}" destId="{86B52338-4404-43F2-899D-047F429CCABC}" srcOrd="1" destOrd="0" parTransId="{D8E315E8-906A-4A0D-8352-42D7170E6066}" sibTransId="{75622A90-5491-44BA-A324-396F90ECCA46}"/>
    <dgm:cxn modelId="{DA9B0952-B7C5-4933-A34D-842DD734D03F}" type="presOf" srcId="{1196B0AF-F00E-45BD-9CA3-E0E107370FF8}" destId="{855351B8-275A-4CD4-8FFC-D9C708BACE91}" srcOrd="0" destOrd="0" presId="urn:microsoft.com/office/officeart/2005/8/layout/hList1"/>
    <dgm:cxn modelId="{7BB50C3D-6D0E-4F0C-A878-909888B48827}" srcId="{1196B0AF-F00E-45BD-9CA3-E0E107370FF8}" destId="{9D8BE2D7-192A-434C-B8F2-3C6E40CA3B7B}" srcOrd="1" destOrd="0" parTransId="{272BFAF3-76F3-460B-A218-7E805107B688}" sibTransId="{B190EE9F-0E14-41CE-8998-B261AB6FC833}"/>
    <dgm:cxn modelId="{A7B133C1-CF86-47B1-A7B2-BBBB2687F117}" type="presParOf" srcId="{97BCBBBE-E2FA-49AB-B98F-F316D4824C31}" destId="{8DACFEDB-1AFA-4FD1-A0AE-583863F13A71}" srcOrd="0" destOrd="0" presId="urn:microsoft.com/office/officeart/2005/8/layout/hList1"/>
    <dgm:cxn modelId="{B445762F-FB78-4A31-8C4F-5A5FD7C3C238}" type="presParOf" srcId="{8DACFEDB-1AFA-4FD1-A0AE-583863F13A71}" destId="{38410059-2856-47B4-8205-B6491F07BA38}" srcOrd="0" destOrd="0" presId="urn:microsoft.com/office/officeart/2005/8/layout/hList1"/>
    <dgm:cxn modelId="{8911CCF1-77FD-4745-ADA8-AE6FFAFBE68D}" type="presParOf" srcId="{8DACFEDB-1AFA-4FD1-A0AE-583863F13A71}" destId="{F3A547FF-C5BC-4824-A341-58DF7BED54AE}" srcOrd="1" destOrd="0" presId="urn:microsoft.com/office/officeart/2005/8/layout/hList1"/>
    <dgm:cxn modelId="{0C56430C-5C2A-4A3D-8648-F7EA7146BDC8}" type="presParOf" srcId="{97BCBBBE-E2FA-49AB-B98F-F316D4824C31}" destId="{05FD117C-4A28-47EF-B57F-ABBC5B99FD8A}" srcOrd="1" destOrd="0" presId="urn:microsoft.com/office/officeart/2005/8/layout/hList1"/>
    <dgm:cxn modelId="{3B3FA0DA-5B21-4420-B9C6-DF0AABE136B7}" type="presParOf" srcId="{97BCBBBE-E2FA-49AB-B98F-F316D4824C31}" destId="{5012C18B-7F25-4873-AC66-45782FBD6F9B}" srcOrd="2" destOrd="0" presId="urn:microsoft.com/office/officeart/2005/8/layout/hList1"/>
    <dgm:cxn modelId="{C62E7A8C-66CF-4A2A-B2F6-A17860E4499B}" type="presParOf" srcId="{5012C18B-7F25-4873-AC66-45782FBD6F9B}" destId="{8BBB748E-267F-4CE0-82E7-9088DD1F1BC2}" srcOrd="0" destOrd="0" presId="urn:microsoft.com/office/officeart/2005/8/layout/hList1"/>
    <dgm:cxn modelId="{ED39F946-31F9-457F-916C-CC1EB1E511C1}" type="presParOf" srcId="{5012C18B-7F25-4873-AC66-45782FBD6F9B}" destId="{AEA572EC-709B-4CD2-B8B3-E8FCD0A2722A}" srcOrd="1" destOrd="0" presId="urn:microsoft.com/office/officeart/2005/8/layout/hList1"/>
    <dgm:cxn modelId="{D782F730-1856-40A6-A048-4D782C238BB1}" type="presParOf" srcId="{97BCBBBE-E2FA-49AB-B98F-F316D4824C31}" destId="{EC8C98E1-6413-4A62-8A54-6A55D45A4E65}" srcOrd="3" destOrd="0" presId="urn:microsoft.com/office/officeart/2005/8/layout/hList1"/>
    <dgm:cxn modelId="{A2FB152C-28EE-4CB9-A913-B4363229B68C}" type="presParOf" srcId="{97BCBBBE-E2FA-49AB-B98F-F316D4824C31}" destId="{596E83E5-BBD5-4F37-BCB1-50198399E4BB}" srcOrd="4" destOrd="0" presId="urn:microsoft.com/office/officeart/2005/8/layout/hList1"/>
    <dgm:cxn modelId="{F8B2727A-233B-45D6-956E-82E7A548E13C}" type="presParOf" srcId="{596E83E5-BBD5-4F37-BCB1-50198399E4BB}" destId="{3BB96F02-65E5-4A9E-B094-F4FE421FE21B}" srcOrd="0" destOrd="0" presId="urn:microsoft.com/office/officeart/2005/8/layout/hList1"/>
    <dgm:cxn modelId="{F58CAF1B-85A6-42C4-A6F0-F573B6227C08}" type="presParOf" srcId="{596E83E5-BBD5-4F37-BCB1-50198399E4BB}" destId="{F048C1DC-F106-4B3D-B8A2-5A19699A0D8B}" srcOrd="1" destOrd="0" presId="urn:microsoft.com/office/officeart/2005/8/layout/hList1"/>
    <dgm:cxn modelId="{7EA139E8-72F4-4E66-9B21-19668E6349A8}" type="presParOf" srcId="{97BCBBBE-E2FA-49AB-B98F-F316D4824C31}" destId="{F4A9C2ED-31BF-49FE-8315-34071D9B8CC6}" srcOrd="5" destOrd="0" presId="urn:microsoft.com/office/officeart/2005/8/layout/hList1"/>
    <dgm:cxn modelId="{B03CCFAF-D765-4DD7-BD4B-574D806CA887}" type="presParOf" srcId="{97BCBBBE-E2FA-49AB-B98F-F316D4824C31}" destId="{B73B5E1D-1C8B-48E7-9274-BBE07E600C1F}" srcOrd="6" destOrd="0" presId="urn:microsoft.com/office/officeart/2005/8/layout/hList1"/>
    <dgm:cxn modelId="{BEBA9C41-5E2A-4FAA-9BFB-F50D2628810A}" type="presParOf" srcId="{B73B5E1D-1C8B-48E7-9274-BBE07E600C1F}" destId="{855351B8-275A-4CD4-8FFC-D9C708BACE91}" srcOrd="0" destOrd="0" presId="urn:microsoft.com/office/officeart/2005/8/layout/hList1"/>
    <dgm:cxn modelId="{6413436F-EC06-455C-9AAD-6A44CCA3199A}" type="presParOf" srcId="{B73B5E1D-1C8B-48E7-9274-BBE07E600C1F}" destId="{009C125B-2151-4672-99FA-D2B14A72994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FE0504-0D32-4831-B081-7B57097BEB7A}">
      <dsp:nvSpPr>
        <dsp:cNvPr id="0" name=""/>
        <dsp:cNvSpPr/>
      </dsp:nvSpPr>
      <dsp:spPr>
        <a:xfrm>
          <a:off x="4982" y="1399364"/>
          <a:ext cx="2360521" cy="129872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lvl="0" algn="l" defTabSz="622300">
            <a:lnSpc>
              <a:spcPct val="90000"/>
            </a:lnSpc>
            <a:spcBef>
              <a:spcPct val="0"/>
            </a:spcBef>
            <a:spcAft>
              <a:spcPct val="35000"/>
            </a:spcAft>
          </a:pPr>
          <a:r>
            <a:rPr lang="en-US" sz="1400" b="1" kern="1200" dirty="0"/>
            <a:t>2008</a:t>
          </a:r>
          <a:r>
            <a:rPr lang="en-US" sz="1400" kern="1200" dirty="0"/>
            <a:t>,  BGE initiated Smart Energy Pricing Pilot</a:t>
          </a:r>
        </a:p>
      </dsp:txBody>
      <dsp:txXfrm>
        <a:off x="4982" y="1399364"/>
        <a:ext cx="2360521" cy="865817"/>
      </dsp:txXfrm>
    </dsp:sp>
    <dsp:sp modelId="{B2C4D01D-46A0-4CA2-A53A-9110938ECD7E}">
      <dsp:nvSpPr>
        <dsp:cNvPr id="0" name=""/>
        <dsp:cNvSpPr/>
      </dsp:nvSpPr>
      <dsp:spPr>
        <a:xfrm>
          <a:off x="567155" y="2166774"/>
          <a:ext cx="2052556" cy="1499400"/>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Tested customer response to PTR and CPP rates side by side</a:t>
          </a:r>
        </a:p>
      </dsp:txBody>
      <dsp:txXfrm>
        <a:off x="611071" y="2210690"/>
        <a:ext cx="1964724" cy="1411568"/>
      </dsp:txXfrm>
    </dsp:sp>
    <dsp:sp modelId="{59EFC36A-FD63-4294-BA85-E12919DF7A84}">
      <dsp:nvSpPr>
        <dsp:cNvPr id="0" name=""/>
        <dsp:cNvSpPr/>
      </dsp:nvSpPr>
      <dsp:spPr>
        <a:xfrm rot="21591341">
          <a:off x="2638167" y="1572372"/>
          <a:ext cx="578050" cy="51102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2638167" y="1674770"/>
        <a:ext cx="424742" cy="306617"/>
      </dsp:txXfrm>
    </dsp:sp>
    <dsp:sp modelId="{39683381-962F-40F1-9CE4-63BF2CD81A8E}">
      <dsp:nvSpPr>
        <dsp:cNvPr id="0" name=""/>
        <dsp:cNvSpPr/>
      </dsp:nvSpPr>
      <dsp:spPr>
        <a:xfrm>
          <a:off x="3456161" y="1424844"/>
          <a:ext cx="2202577" cy="1196804"/>
        </a:xfrm>
        <a:prstGeom prst="roundRect">
          <a:avLst>
            <a:gd name="adj" fmla="val 10000"/>
          </a:avLst>
        </a:prstGeom>
        <a:solidFill>
          <a:schemeClr val="accent2">
            <a:hueOff val="450389"/>
            <a:satOff val="-14836"/>
            <a:lumOff val="-9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lvl="0" algn="l" defTabSz="622300">
            <a:lnSpc>
              <a:spcPct val="90000"/>
            </a:lnSpc>
            <a:spcBef>
              <a:spcPct val="0"/>
            </a:spcBef>
            <a:spcAft>
              <a:spcPct val="35000"/>
            </a:spcAft>
          </a:pPr>
          <a:r>
            <a:rPr lang="en-US" sz="1400" b="1" kern="1200" dirty="0"/>
            <a:t>2009-2012</a:t>
          </a:r>
          <a:r>
            <a:rPr lang="en-US" sz="1400" kern="1200" dirty="0"/>
            <a:t>, SEP pilots continued </a:t>
          </a:r>
        </a:p>
      </dsp:txBody>
      <dsp:txXfrm>
        <a:off x="3456161" y="1424844"/>
        <a:ext cx="2202577" cy="797869"/>
      </dsp:txXfrm>
    </dsp:sp>
    <dsp:sp modelId="{C62F58E9-E24D-4FFB-81F5-213489579FAE}">
      <dsp:nvSpPr>
        <dsp:cNvPr id="0" name=""/>
        <dsp:cNvSpPr/>
      </dsp:nvSpPr>
      <dsp:spPr>
        <a:xfrm>
          <a:off x="3927150" y="2163905"/>
          <a:ext cx="2052556" cy="1499400"/>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450389"/>
              <a:satOff val="-14836"/>
              <a:lumOff val="-9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Tested various forms/levels of PTR, with and without technology</a:t>
          </a:r>
        </a:p>
        <a:p>
          <a:pPr marL="114300" lvl="1" indent="-114300" algn="l" defTabSz="622300">
            <a:lnSpc>
              <a:spcPct val="90000"/>
            </a:lnSpc>
            <a:spcBef>
              <a:spcPct val="0"/>
            </a:spcBef>
            <a:spcAft>
              <a:spcPct val="15000"/>
            </a:spcAft>
            <a:buChar char="••"/>
          </a:pPr>
          <a:r>
            <a:rPr lang="en-US" sz="1400" kern="1200" dirty="0"/>
            <a:t>Tested persistence of impacts</a:t>
          </a:r>
        </a:p>
      </dsp:txBody>
      <dsp:txXfrm>
        <a:off x="3971066" y="2207821"/>
        <a:ext cx="1964724" cy="1411568"/>
      </dsp:txXfrm>
    </dsp:sp>
    <dsp:sp modelId="{7119A8EC-B5FE-4991-B1FE-D29D0F42238A}">
      <dsp:nvSpPr>
        <dsp:cNvPr id="0" name=""/>
        <dsp:cNvSpPr/>
      </dsp:nvSpPr>
      <dsp:spPr>
        <a:xfrm rot="21842">
          <a:off x="5948087" y="1579050"/>
          <a:ext cx="613443" cy="511027"/>
        </a:xfrm>
        <a:prstGeom prst="rightArrow">
          <a:avLst>
            <a:gd name="adj1" fmla="val 60000"/>
            <a:gd name="adj2" fmla="val 50000"/>
          </a:avLst>
        </a:prstGeom>
        <a:solidFill>
          <a:schemeClr val="accent2">
            <a:hueOff val="900777"/>
            <a:satOff val="-29673"/>
            <a:lumOff val="-1882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5948089" y="1680768"/>
        <a:ext cx="460135" cy="306617"/>
      </dsp:txXfrm>
    </dsp:sp>
    <dsp:sp modelId="{04AD4129-1DD2-4427-8118-E5CBDFA2FF0D}">
      <dsp:nvSpPr>
        <dsp:cNvPr id="0" name=""/>
        <dsp:cNvSpPr/>
      </dsp:nvSpPr>
      <dsp:spPr>
        <a:xfrm>
          <a:off x="6816156" y="1421764"/>
          <a:ext cx="2267520" cy="1270708"/>
        </a:xfrm>
        <a:prstGeom prst="roundRect">
          <a:avLst>
            <a:gd name="adj" fmla="val 10000"/>
          </a:avLst>
        </a:prstGeom>
        <a:solidFill>
          <a:schemeClr val="accent2">
            <a:hueOff val="900777"/>
            <a:satOff val="-29673"/>
            <a:lumOff val="-18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lvl="0" algn="l" defTabSz="622300">
            <a:lnSpc>
              <a:spcPct val="90000"/>
            </a:lnSpc>
            <a:spcBef>
              <a:spcPct val="0"/>
            </a:spcBef>
            <a:spcAft>
              <a:spcPct val="35000"/>
            </a:spcAft>
          </a:pPr>
          <a:r>
            <a:rPr lang="en-US" sz="1400" b="1" kern="1200" dirty="0"/>
            <a:t>2013</a:t>
          </a:r>
          <a:r>
            <a:rPr lang="en-US" sz="1400" kern="1200" dirty="0"/>
            <a:t>, Default PTR program, Smart Energy Rewards, was rolled out</a:t>
          </a:r>
        </a:p>
      </dsp:txBody>
      <dsp:txXfrm>
        <a:off x="6816156" y="1421764"/>
        <a:ext cx="2267520" cy="847138"/>
      </dsp:txXfrm>
    </dsp:sp>
    <dsp:sp modelId="{0A568441-D8B2-41F1-AB2E-0A13D81407B8}">
      <dsp:nvSpPr>
        <dsp:cNvPr id="0" name=""/>
        <dsp:cNvSpPr/>
      </dsp:nvSpPr>
      <dsp:spPr>
        <a:xfrm>
          <a:off x="7295047" y="2160295"/>
          <a:ext cx="2052556" cy="1499400"/>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900777"/>
              <a:satOff val="-29673"/>
              <a:lumOff val="-1882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About 80% of customers have earned rebates and saved $40 million since 2013</a:t>
          </a:r>
        </a:p>
      </dsp:txBody>
      <dsp:txXfrm>
        <a:off x="7338963" y="2204211"/>
        <a:ext cx="1964724" cy="1411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410059-2856-47B4-8205-B6491F07BA38}">
      <dsp:nvSpPr>
        <dsp:cNvPr id="0" name=""/>
        <dsp:cNvSpPr/>
      </dsp:nvSpPr>
      <dsp:spPr>
        <a:xfrm>
          <a:off x="3074" y="402664"/>
          <a:ext cx="1848481" cy="3744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b="1" kern="1200" dirty="0"/>
            <a:t>Driver</a:t>
          </a:r>
        </a:p>
      </dsp:txBody>
      <dsp:txXfrm>
        <a:off x="3074" y="402664"/>
        <a:ext cx="1848481" cy="374400"/>
      </dsp:txXfrm>
    </dsp:sp>
    <dsp:sp modelId="{F3A547FF-C5BC-4824-A341-58DF7BED54AE}">
      <dsp:nvSpPr>
        <dsp:cNvPr id="0" name=""/>
        <dsp:cNvSpPr/>
      </dsp:nvSpPr>
      <dsp:spPr>
        <a:xfrm>
          <a:off x="3074" y="777064"/>
          <a:ext cx="1848481" cy="3393699"/>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Most grid modernization efforts were initiated in response to local or state policy requirements;</a:t>
          </a:r>
        </a:p>
        <a:p>
          <a:pPr marL="114300" lvl="1" indent="-114300" algn="l" defTabSz="577850">
            <a:lnSpc>
              <a:spcPct val="90000"/>
            </a:lnSpc>
            <a:spcBef>
              <a:spcPct val="0"/>
            </a:spcBef>
            <a:spcAft>
              <a:spcPct val="15000"/>
            </a:spcAft>
            <a:buChar char="••"/>
          </a:pPr>
          <a:r>
            <a:rPr lang="en-US" sz="1300" kern="1200" dirty="0"/>
            <a:t>Some were based on utility initiatives</a:t>
          </a:r>
        </a:p>
      </dsp:txBody>
      <dsp:txXfrm>
        <a:off x="3074" y="777064"/>
        <a:ext cx="1848481" cy="3393699"/>
      </dsp:txXfrm>
    </dsp:sp>
    <dsp:sp modelId="{8BBB748E-267F-4CE0-82E7-9088DD1F1BC2}">
      <dsp:nvSpPr>
        <dsp:cNvPr id="0" name=""/>
        <dsp:cNvSpPr/>
      </dsp:nvSpPr>
      <dsp:spPr>
        <a:xfrm>
          <a:off x="2110343" y="402664"/>
          <a:ext cx="1848481" cy="374400"/>
        </a:xfrm>
        <a:prstGeom prst="rect">
          <a:avLst/>
        </a:prstGeom>
        <a:solidFill>
          <a:schemeClr val="accent2">
            <a:hueOff val="300259"/>
            <a:satOff val="-9891"/>
            <a:lumOff val="-6275"/>
            <a:alphaOff val="0"/>
          </a:schemeClr>
        </a:solidFill>
        <a:ln w="25400" cap="flat" cmpd="sng" algn="ctr">
          <a:solidFill>
            <a:schemeClr val="accent2">
              <a:hueOff val="300259"/>
              <a:satOff val="-9891"/>
              <a:lumOff val="-627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b="1" kern="1200" dirty="0"/>
            <a:t>Regulatory Approval</a:t>
          </a:r>
        </a:p>
      </dsp:txBody>
      <dsp:txXfrm>
        <a:off x="2110343" y="402664"/>
        <a:ext cx="1848481" cy="374400"/>
      </dsp:txXfrm>
    </dsp:sp>
    <dsp:sp modelId="{AEA572EC-709B-4CD2-B8B3-E8FCD0A2722A}">
      <dsp:nvSpPr>
        <dsp:cNvPr id="0" name=""/>
        <dsp:cNvSpPr/>
      </dsp:nvSpPr>
      <dsp:spPr>
        <a:xfrm>
          <a:off x="2110343" y="777064"/>
          <a:ext cx="1848481" cy="3393699"/>
        </a:xfrm>
        <a:prstGeom prst="rect">
          <a:avLst/>
        </a:prstGeom>
        <a:solidFill>
          <a:schemeClr val="accent2">
            <a:tint val="40000"/>
            <a:alpha val="90000"/>
            <a:hueOff val="288762"/>
            <a:satOff val="-8560"/>
            <a:lumOff val="-1489"/>
            <a:alphaOff val="0"/>
          </a:schemeClr>
        </a:solidFill>
        <a:ln w="25400" cap="flat" cmpd="sng" algn="ctr">
          <a:solidFill>
            <a:schemeClr val="accent2">
              <a:tint val="40000"/>
              <a:alpha val="90000"/>
              <a:hueOff val="288762"/>
              <a:satOff val="-8560"/>
              <a:lumOff val="-148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Regulatory approvals were mostly based on standardized benefit-cost tests, such as the Total Resource Cost (TRC) test</a:t>
          </a:r>
        </a:p>
        <a:p>
          <a:pPr marL="114300" lvl="1" indent="-114300" algn="l" defTabSz="577850">
            <a:lnSpc>
              <a:spcPct val="90000"/>
            </a:lnSpc>
            <a:spcBef>
              <a:spcPct val="0"/>
            </a:spcBef>
            <a:spcAft>
              <a:spcPct val="15000"/>
            </a:spcAft>
            <a:buChar char="••"/>
          </a:pPr>
          <a:r>
            <a:rPr lang="en-US" sz="1300" kern="1200" dirty="0"/>
            <a:t> Some received approvals based on break-even analysis; proof of cost prudency and foundational nature of investments for other utility initiatives to move forward</a:t>
          </a:r>
        </a:p>
      </dsp:txBody>
      <dsp:txXfrm>
        <a:off x="2110343" y="777064"/>
        <a:ext cx="1848481" cy="3393699"/>
      </dsp:txXfrm>
    </dsp:sp>
    <dsp:sp modelId="{3BB96F02-65E5-4A9E-B094-F4FE421FE21B}">
      <dsp:nvSpPr>
        <dsp:cNvPr id="0" name=""/>
        <dsp:cNvSpPr/>
      </dsp:nvSpPr>
      <dsp:spPr>
        <a:xfrm>
          <a:off x="4217612" y="402664"/>
          <a:ext cx="1848481" cy="374400"/>
        </a:xfrm>
        <a:prstGeom prst="rect">
          <a:avLst/>
        </a:prstGeom>
        <a:solidFill>
          <a:schemeClr val="accent2">
            <a:hueOff val="600518"/>
            <a:satOff val="-19782"/>
            <a:lumOff val="-12549"/>
            <a:alphaOff val="0"/>
          </a:schemeClr>
        </a:solidFill>
        <a:ln w="25400" cap="flat" cmpd="sng" algn="ctr">
          <a:solidFill>
            <a:schemeClr val="accent2">
              <a:hueOff val="600518"/>
              <a:satOff val="-19782"/>
              <a:lumOff val="-1254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b="1" kern="1200" dirty="0"/>
            <a:t>Process</a:t>
          </a:r>
        </a:p>
      </dsp:txBody>
      <dsp:txXfrm>
        <a:off x="4217612" y="402664"/>
        <a:ext cx="1848481" cy="374400"/>
      </dsp:txXfrm>
    </dsp:sp>
    <dsp:sp modelId="{F048C1DC-F106-4B3D-B8A2-5A19699A0D8B}">
      <dsp:nvSpPr>
        <dsp:cNvPr id="0" name=""/>
        <dsp:cNvSpPr/>
      </dsp:nvSpPr>
      <dsp:spPr>
        <a:xfrm>
          <a:off x="4217612" y="777064"/>
          <a:ext cx="1848481" cy="3393699"/>
        </a:xfrm>
        <a:prstGeom prst="rect">
          <a:avLst/>
        </a:prstGeom>
        <a:solidFill>
          <a:schemeClr val="accent2">
            <a:tint val="40000"/>
            <a:alpha val="90000"/>
            <a:hueOff val="577524"/>
            <a:satOff val="-17120"/>
            <a:lumOff val="-2978"/>
            <a:alphaOff val="0"/>
          </a:schemeClr>
        </a:solidFill>
        <a:ln w="25400" cap="flat" cmpd="sng" algn="ctr">
          <a:solidFill>
            <a:schemeClr val="accent2">
              <a:tint val="40000"/>
              <a:alpha val="90000"/>
              <a:hueOff val="577524"/>
              <a:satOff val="-17120"/>
              <a:lumOff val="-29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Obtaining regulatory approvals took 13 months on average</a:t>
          </a:r>
        </a:p>
        <a:p>
          <a:pPr marL="114300" lvl="1" indent="-114300" algn="l" defTabSz="577850">
            <a:lnSpc>
              <a:spcPct val="90000"/>
            </a:lnSpc>
            <a:spcBef>
              <a:spcPct val="0"/>
            </a:spcBef>
            <a:spcAft>
              <a:spcPct val="15000"/>
            </a:spcAft>
            <a:buChar char="••"/>
          </a:pPr>
          <a:r>
            <a:rPr lang="en-US" sz="1300" kern="1200" dirty="0"/>
            <a:t>Significant delays were due to incomplete benefit-cost analysis and strong stakeholder oppositions</a:t>
          </a:r>
        </a:p>
      </dsp:txBody>
      <dsp:txXfrm>
        <a:off x="4217612" y="777064"/>
        <a:ext cx="1848481" cy="3393699"/>
      </dsp:txXfrm>
    </dsp:sp>
    <dsp:sp modelId="{855351B8-275A-4CD4-8FFC-D9C708BACE91}">
      <dsp:nvSpPr>
        <dsp:cNvPr id="0" name=""/>
        <dsp:cNvSpPr/>
      </dsp:nvSpPr>
      <dsp:spPr>
        <a:xfrm>
          <a:off x="6324882" y="402664"/>
          <a:ext cx="1848481" cy="374400"/>
        </a:xfrm>
        <a:prstGeom prst="rect">
          <a:avLst/>
        </a:prstGeom>
        <a:solidFill>
          <a:schemeClr val="accent2">
            <a:hueOff val="900777"/>
            <a:satOff val="-29673"/>
            <a:lumOff val="-18824"/>
            <a:alphaOff val="0"/>
          </a:schemeClr>
        </a:solidFill>
        <a:ln w="25400" cap="flat" cmpd="sng" algn="ctr">
          <a:solidFill>
            <a:schemeClr val="accent2">
              <a:hueOff val="900777"/>
              <a:satOff val="-29673"/>
              <a:lumOff val="-1882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b="1" kern="1200" dirty="0"/>
            <a:t>Cost Recovery</a:t>
          </a:r>
        </a:p>
      </dsp:txBody>
      <dsp:txXfrm>
        <a:off x="6324882" y="402664"/>
        <a:ext cx="1848481" cy="374400"/>
      </dsp:txXfrm>
    </dsp:sp>
    <dsp:sp modelId="{009C125B-2151-4672-99FA-D2B14A729941}">
      <dsp:nvSpPr>
        <dsp:cNvPr id="0" name=""/>
        <dsp:cNvSpPr/>
      </dsp:nvSpPr>
      <dsp:spPr>
        <a:xfrm>
          <a:off x="6324882" y="777064"/>
          <a:ext cx="1848481" cy="3393699"/>
        </a:xfrm>
        <a:prstGeom prst="rect">
          <a:avLst/>
        </a:prstGeom>
        <a:solidFill>
          <a:schemeClr val="accent2">
            <a:tint val="40000"/>
            <a:alpha val="90000"/>
            <a:hueOff val="866286"/>
            <a:satOff val="-25680"/>
            <a:lumOff val="-4467"/>
            <a:alphaOff val="0"/>
          </a:schemeClr>
        </a:solidFill>
        <a:ln w="25400" cap="flat" cmpd="sng" algn="ctr">
          <a:solidFill>
            <a:schemeClr val="accent2">
              <a:tint val="40000"/>
              <a:alpha val="90000"/>
              <a:hueOff val="866286"/>
              <a:satOff val="-25680"/>
              <a:lumOff val="-446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The majority of utilities go through general rate case filings for cost recovery</a:t>
          </a:r>
        </a:p>
        <a:p>
          <a:pPr marL="114300" lvl="1" indent="-114300" algn="l" defTabSz="577850">
            <a:lnSpc>
              <a:spcPct val="90000"/>
            </a:lnSpc>
            <a:spcBef>
              <a:spcPct val="0"/>
            </a:spcBef>
            <a:spcAft>
              <a:spcPct val="15000"/>
            </a:spcAft>
            <a:buChar char="••"/>
          </a:pPr>
          <a:r>
            <a:rPr lang="en-US" sz="1300" kern="1200" dirty="0"/>
            <a:t>However, there are a number of utilities that rely on formula rates and rate riders to address regulatory lag.</a:t>
          </a:r>
        </a:p>
        <a:p>
          <a:pPr marL="114300" lvl="1" indent="-114300" algn="l" defTabSz="577850">
            <a:lnSpc>
              <a:spcPct val="90000"/>
            </a:lnSpc>
            <a:spcBef>
              <a:spcPct val="0"/>
            </a:spcBef>
            <a:spcAft>
              <a:spcPct val="15000"/>
            </a:spcAft>
            <a:buChar char="••"/>
          </a:pPr>
          <a:r>
            <a:rPr lang="en-US" sz="1300" kern="1200" dirty="0"/>
            <a:t>Some jurisdictions </a:t>
          </a:r>
          <a:r>
            <a:rPr lang="en-US" sz="1300" kern="1200" dirty="0" smtClean="0"/>
            <a:t>used </a:t>
          </a:r>
          <a:r>
            <a:rPr lang="en-US" sz="1300" kern="1200" dirty="0"/>
            <a:t>PBR and performance incentive mechanisms in combination with the cost recovery of grid modernization investments</a:t>
          </a:r>
        </a:p>
      </dsp:txBody>
      <dsp:txXfrm>
        <a:off x="6324882" y="777064"/>
        <a:ext cx="1848481" cy="3393699"/>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22BEDBF-4B1A-D14B-B2E8-86B124685FB2}" type="datetimeFigureOut">
              <a:rPr lang="en-US" smtClean="0"/>
              <a:t>11/28/2018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D8B14C-3EA3-324D-8C14-8036283303BC}" type="slidenum">
              <a:rPr lang="en-US" smtClean="0"/>
              <a:t>‹#›</a:t>
            </a:fld>
            <a:endParaRPr lang="en-US"/>
          </a:p>
        </p:txBody>
      </p:sp>
    </p:spTree>
    <p:extLst>
      <p:ext uri="{BB962C8B-B14F-4D97-AF65-F5344CB8AC3E}">
        <p14:creationId xmlns:p14="http://schemas.microsoft.com/office/powerpoint/2010/main" val="35694278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4E22F6-37B7-784B-978A-F085B1D6F4AC}" type="datetimeFigureOut">
              <a:rPr lang="en-US" smtClean="0"/>
              <a:t>11/28/2018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1D8E7A-F6DA-5A4C-BF56-6CCEDAF8B339}" type="slidenum">
              <a:rPr lang="en-US" smtClean="0"/>
              <a:t>‹#›</a:t>
            </a:fld>
            <a:endParaRPr lang="en-US"/>
          </a:p>
        </p:txBody>
      </p:sp>
    </p:spTree>
    <p:extLst>
      <p:ext uri="{BB962C8B-B14F-4D97-AF65-F5344CB8AC3E}">
        <p14:creationId xmlns:p14="http://schemas.microsoft.com/office/powerpoint/2010/main" val="416226557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differential between on-peak and off-peak SOS rates will be generated by taking the default residential SOS rate and moving all transmission and capacity costs into the on-peak period.</a:t>
            </a:r>
          </a:p>
          <a:p>
            <a:endParaRPr lang="en-US" dirty="0"/>
          </a:p>
          <a:p>
            <a:r>
              <a:rPr lang="en-US" sz="1200" b="0" i="0" u="none" strike="noStrike" kern="1200" baseline="0" dirty="0">
                <a:solidFill>
                  <a:schemeClr val="tx1"/>
                </a:solidFill>
                <a:latin typeface="+mn-lt"/>
                <a:ea typeface="+mn-ea"/>
                <a:cs typeface="+mn-cs"/>
              </a:rPr>
              <a:t>The differential between on-peak and off-peak delivery service rates will be generated by taking the default residential delivery service rate and moving all Primary Demand costs into the on-peak</a:t>
            </a:r>
          </a:p>
          <a:p>
            <a:r>
              <a:rPr lang="en-US" sz="1200" b="0" i="0" u="none" strike="noStrike" kern="1200" baseline="0" dirty="0">
                <a:solidFill>
                  <a:schemeClr val="tx1"/>
                </a:solidFill>
                <a:latin typeface="+mn-lt"/>
                <a:ea typeface="+mn-ea"/>
                <a:cs typeface="+mn-cs"/>
              </a:rPr>
              <a:t>period.</a:t>
            </a:r>
            <a:endParaRPr lang="en-US" dirty="0"/>
          </a:p>
        </p:txBody>
      </p:sp>
      <p:sp>
        <p:nvSpPr>
          <p:cNvPr id="4" name="Slide Number Placeholder 3"/>
          <p:cNvSpPr>
            <a:spLocks noGrp="1"/>
          </p:cNvSpPr>
          <p:nvPr>
            <p:ph type="sldNum" sz="quarter" idx="10"/>
          </p:nvPr>
        </p:nvSpPr>
        <p:spPr/>
        <p:txBody>
          <a:bodyPr/>
          <a:lstStyle/>
          <a:p>
            <a:fld id="{BE1D8E7A-F6DA-5A4C-BF56-6CCEDAF8B339}" type="slidenum">
              <a:rPr lang="en-US" smtClean="0"/>
              <a:t>7</a:t>
            </a:fld>
            <a:endParaRPr lang="en-US"/>
          </a:p>
        </p:txBody>
      </p:sp>
    </p:spTree>
    <p:extLst>
      <p:ext uri="{BB962C8B-B14F-4D97-AF65-F5344CB8AC3E}">
        <p14:creationId xmlns:p14="http://schemas.microsoft.com/office/powerpoint/2010/main" val="3338195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a:spcBef>
                <a:spcPts val="0"/>
              </a:spcBef>
              <a:defRPr/>
            </a:pPr>
            <a:r>
              <a:rPr lang="en-US" dirty="0"/>
              <a:t>Some applications have been in use for a while – depending how wide we define PBR</a:t>
            </a:r>
          </a:p>
          <a:p>
            <a:pPr lvl="1">
              <a:spcBef>
                <a:spcPts val="0"/>
              </a:spcBef>
              <a:defRPr/>
            </a:pPr>
            <a:r>
              <a:rPr lang="en-US" dirty="0"/>
              <a:t>Price cap plans were applied in telecom in mid 1980s</a:t>
            </a:r>
          </a:p>
          <a:p>
            <a:pPr lvl="1">
              <a:spcBef>
                <a:spcPts val="0"/>
              </a:spcBef>
              <a:defRPr/>
            </a:pPr>
            <a:r>
              <a:rPr lang="en-US" dirty="0"/>
              <a:t>Formula rates (maybe not PBR per se) have been in use in the electric utility industry since 1982</a:t>
            </a:r>
          </a:p>
          <a:p>
            <a:pPr lvl="1">
              <a:spcBef>
                <a:spcPts val="0"/>
              </a:spcBef>
              <a:defRPr/>
            </a:pPr>
            <a:r>
              <a:rPr lang="en-US" dirty="0"/>
              <a:t>Multi-year rate plans have become common practice, sometimes as a result of practical administrative reasons</a:t>
            </a:r>
          </a:p>
          <a:p>
            <a:endParaRPr lang="en-US" dirty="0"/>
          </a:p>
        </p:txBody>
      </p:sp>
      <p:sp>
        <p:nvSpPr>
          <p:cNvPr id="4" name="Slide Number Placeholder 3"/>
          <p:cNvSpPr>
            <a:spLocks noGrp="1"/>
          </p:cNvSpPr>
          <p:nvPr>
            <p:ph type="sldNum" sz="quarter" idx="10"/>
          </p:nvPr>
        </p:nvSpPr>
        <p:spPr/>
        <p:txBody>
          <a:bodyPr/>
          <a:lstStyle/>
          <a:p>
            <a:fld id="{BE1D8E7A-F6DA-5A4C-BF56-6CCEDAF8B339}" type="slidenum">
              <a:rPr lang="en-US" smtClean="0"/>
              <a:t>10</a:t>
            </a:fld>
            <a:endParaRPr lang="en-US"/>
          </a:p>
        </p:txBody>
      </p:sp>
    </p:spTree>
    <p:extLst>
      <p:ext uri="{BB962C8B-B14F-4D97-AF65-F5344CB8AC3E}">
        <p14:creationId xmlns:p14="http://schemas.microsoft.com/office/powerpoint/2010/main" val="2010943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a:spcBef>
                <a:spcPts val="0"/>
              </a:spcBef>
              <a:defRPr/>
            </a:pPr>
            <a:r>
              <a:rPr lang="en-US" dirty="0"/>
              <a:t>Some applications have been in use for a while – depending how wide we define PBR</a:t>
            </a:r>
          </a:p>
          <a:p>
            <a:pPr lvl="1">
              <a:spcBef>
                <a:spcPts val="0"/>
              </a:spcBef>
              <a:defRPr/>
            </a:pPr>
            <a:r>
              <a:rPr lang="en-US" dirty="0"/>
              <a:t>Price cap plans were applied in telecom in mid 1980s</a:t>
            </a:r>
          </a:p>
          <a:p>
            <a:pPr lvl="1">
              <a:spcBef>
                <a:spcPts val="0"/>
              </a:spcBef>
              <a:defRPr/>
            </a:pPr>
            <a:r>
              <a:rPr lang="en-US" dirty="0"/>
              <a:t>Formula rates (maybe not PBR per se) have been in use in the electric utility industry since 1982</a:t>
            </a:r>
          </a:p>
          <a:p>
            <a:pPr lvl="1">
              <a:spcBef>
                <a:spcPts val="0"/>
              </a:spcBef>
              <a:defRPr/>
            </a:pPr>
            <a:r>
              <a:rPr lang="en-US" dirty="0"/>
              <a:t>Multi-year rate plans have become common practice, sometimes as a result of practical administrative reasons</a:t>
            </a:r>
          </a:p>
          <a:p>
            <a:endParaRPr lang="en-US" dirty="0"/>
          </a:p>
        </p:txBody>
      </p:sp>
      <p:sp>
        <p:nvSpPr>
          <p:cNvPr id="4" name="Slide Number Placeholder 3"/>
          <p:cNvSpPr>
            <a:spLocks noGrp="1"/>
          </p:cNvSpPr>
          <p:nvPr>
            <p:ph type="sldNum" sz="quarter" idx="10"/>
          </p:nvPr>
        </p:nvSpPr>
        <p:spPr/>
        <p:txBody>
          <a:bodyPr/>
          <a:lstStyle/>
          <a:p>
            <a:fld id="{BE1D8E7A-F6DA-5A4C-BF56-6CCEDAF8B339}" type="slidenum">
              <a:rPr lang="en-US" smtClean="0"/>
              <a:t>11</a:t>
            </a:fld>
            <a:endParaRPr lang="en-US"/>
          </a:p>
        </p:txBody>
      </p:sp>
    </p:spTree>
    <p:extLst>
      <p:ext uri="{BB962C8B-B14F-4D97-AF65-F5344CB8AC3E}">
        <p14:creationId xmlns:p14="http://schemas.microsoft.com/office/powerpoint/2010/main" val="276156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2000" dirty="0"/>
              <a:t>Most utilities are enthusiastic about undertaking grid modernization projects, provided they are granted </a:t>
            </a:r>
            <a:r>
              <a:rPr lang="en-US" sz="2000" u="sng" dirty="0"/>
              <a:t>timely cost recovery.</a:t>
            </a:r>
            <a:r>
              <a:rPr lang="en-US" sz="2000" u="sng" baseline="0" dirty="0"/>
              <a:t>  </a:t>
            </a:r>
            <a:r>
              <a:rPr lang="en-US" sz="1800" dirty="0"/>
              <a:t>Traditional general rate case approach can result in significant regulatory lag and associated uncertainties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This has prompted some jurisdictions to revisit their existing regulatory models and consider alternative regulatory models, such as “performance-based regulation”, a regulatory mechanism that creates a stronger connection between utility performance (e.g., cost, operations, policy goals) and earnings</a:t>
            </a:r>
          </a:p>
          <a:p>
            <a:endParaRPr lang="en-US" dirty="0"/>
          </a:p>
        </p:txBody>
      </p:sp>
      <p:sp>
        <p:nvSpPr>
          <p:cNvPr id="4" name="Slide Number Placeholder 3"/>
          <p:cNvSpPr>
            <a:spLocks noGrp="1"/>
          </p:cNvSpPr>
          <p:nvPr>
            <p:ph type="sldNum" sz="quarter" idx="10"/>
          </p:nvPr>
        </p:nvSpPr>
        <p:spPr/>
        <p:txBody>
          <a:bodyPr/>
          <a:lstStyle/>
          <a:p>
            <a:fld id="{BE1D8E7A-F6DA-5A4C-BF56-6CCEDAF8B339}" type="slidenum">
              <a:rPr lang="en-US" smtClean="0"/>
              <a:t>12</a:t>
            </a:fld>
            <a:endParaRPr lang="en-US"/>
          </a:p>
        </p:txBody>
      </p:sp>
    </p:spTree>
    <p:extLst>
      <p:ext uri="{BB962C8B-B14F-4D97-AF65-F5344CB8AC3E}">
        <p14:creationId xmlns:p14="http://schemas.microsoft.com/office/powerpoint/2010/main" val="1941557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D8E7A-F6DA-5A4C-BF56-6CCEDAF8B339}" type="slidenum">
              <a:rPr lang="en-US" smtClean="0"/>
              <a:t>14</a:t>
            </a:fld>
            <a:endParaRPr lang="en-US"/>
          </a:p>
        </p:txBody>
      </p:sp>
    </p:spTree>
    <p:extLst>
      <p:ext uri="{BB962C8B-B14F-4D97-AF65-F5344CB8AC3E}">
        <p14:creationId xmlns:p14="http://schemas.microsoft.com/office/powerpoint/2010/main" val="554732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9337EC-B44D-4CB5-9C94-A9D6BC5C7729}" type="slidenum">
              <a:rPr lang="en-US" smtClean="0"/>
              <a:t>16</a:t>
            </a:fld>
            <a:endParaRPr lang="en-US" dirty="0"/>
          </a:p>
        </p:txBody>
      </p:sp>
    </p:spTree>
    <p:extLst>
      <p:ext uri="{BB962C8B-B14F-4D97-AF65-F5344CB8AC3E}">
        <p14:creationId xmlns:p14="http://schemas.microsoft.com/office/powerpoint/2010/main" val="24362325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Master" Target="../slideMasters/slideMaster4.xml"/><Relationship Id="rId6" Type="http://schemas.openxmlformats.org/officeDocument/2006/relationships/image" Target="../media/image13.jpeg"/><Relationship Id="rId5" Type="http://schemas.openxmlformats.org/officeDocument/2006/relationships/image" Target="../media/image12.jpeg"/><Relationship Id="rId10" Type="http://schemas.openxmlformats.org/officeDocument/2006/relationships/image" Target="../media/image17.jpeg"/><Relationship Id="rId4" Type="http://schemas.openxmlformats.org/officeDocument/2006/relationships/image" Target="../media/image11.jpeg"/><Relationship Id="rId9" Type="http://schemas.openxmlformats.org/officeDocument/2006/relationships/image" Target="../media/image16.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 Navy">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40057" y="454385"/>
            <a:ext cx="7711337" cy="1636286"/>
          </a:xfrm>
          <a:prstGeom prst="rect">
            <a:avLst/>
          </a:prstGeom>
        </p:spPr>
        <p:txBody>
          <a:bodyPr anchor="b" anchorCtr="0">
            <a:normAutofit/>
          </a:bodyPr>
          <a:lstStyle>
            <a:lvl1pPr algn="l">
              <a:defRPr sz="3000" b="0" i="0">
                <a:solidFill>
                  <a:srgbClr val="FFFFFF"/>
                </a:solidFill>
                <a:latin typeface="Century Gothic"/>
                <a:cs typeface="Century Gothic"/>
              </a:defRPr>
            </a:lvl1pPr>
          </a:lstStyle>
          <a:p>
            <a:r>
              <a:rPr lang="en-US" dirty="0"/>
              <a:t>Slide Headline Goes Here</a:t>
            </a:r>
          </a:p>
        </p:txBody>
      </p:sp>
      <p:sp>
        <p:nvSpPr>
          <p:cNvPr id="8" name="Text Placeholder 7"/>
          <p:cNvSpPr>
            <a:spLocks noGrp="1"/>
          </p:cNvSpPr>
          <p:nvPr>
            <p:ph type="body" sz="quarter" idx="13" hasCustomPrompt="1"/>
          </p:nvPr>
        </p:nvSpPr>
        <p:spPr>
          <a:xfrm>
            <a:off x="940056" y="2297546"/>
            <a:ext cx="5176515" cy="593117"/>
          </a:xfrm>
          <a:prstGeom prst="rect">
            <a:avLst/>
          </a:prstGeom>
        </p:spPr>
        <p:txBody>
          <a:bodyPr anchor="ctr"/>
          <a:lstStyle>
            <a:lvl1pPr marL="0" indent="0">
              <a:buSzPct val="100000"/>
              <a:buFontTx/>
              <a:buNone/>
              <a:defRPr sz="2200" b="0" cap="all" baseline="0">
                <a:solidFill>
                  <a:srgbClr val="FFFFFF"/>
                </a:solidFill>
              </a:defRPr>
            </a:lvl1pPr>
            <a:lvl2pPr marL="742950" indent="-285750">
              <a:buSzPct val="100000"/>
              <a:buFontTx/>
              <a:buBlip>
                <a:blip r:embed="rId2"/>
              </a:buBlip>
              <a:defRPr sz="1800" b="1">
                <a:solidFill>
                  <a:schemeClr val="accent3"/>
                </a:solidFill>
              </a:defRPr>
            </a:lvl2pPr>
            <a:lvl3pPr marL="1143000" indent="-228600">
              <a:buSzPct val="100000"/>
              <a:buFontTx/>
              <a:buBlip>
                <a:blip r:embed="rId3"/>
              </a:buBlip>
              <a:defRPr sz="1600">
                <a:solidFill>
                  <a:schemeClr val="accent3"/>
                </a:solidFill>
              </a:defRPr>
            </a:lvl3pPr>
            <a:lvl4pPr>
              <a:defRPr>
                <a:solidFill>
                  <a:schemeClr val="accent3"/>
                </a:solidFill>
              </a:defRPr>
            </a:lvl4pPr>
            <a:lvl5pPr>
              <a:defRPr>
                <a:solidFill>
                  <a:schemeClr val="accent3"/>
                </a:solidFill>
              </a:defRPr>
            </a:lvl5pPr>
          </a:lstStyle>
          <a:p>
            <a:pPr lvl="0"/>
            <a:r>
              <a:rPr lang="en-US" dirty="0"/>
              <a:t>SUBHEAD GOES HERE</a:t>
            </a:r>
          </a:p>
        </p:txBody>
      </p:sp>
      <p:sp>
        <p:nvSpPr>
          <p:cNvPr id="16" name="Content Placeholder 15"/>
          <p:cNvSpPr>
            <a:spLocks noGrp="1"/>
          </p:cNvSpPr>
          <p:nvPr>
            <p:ph sz="quarter" idx="15" hasCustomPrompt="1"/>
          </p:nvPr>
        </p:nvSpPr>
        <p:spPr>
          <a:xfrm>
            <a:off x="939801" y="3102336"/>
            <a:ext cx="5177367" cy="1884242"/>
          </a:xfrm>
          <a:prstGeom prst="rect">
            <a:avLst/>
          </a:prstGeom>
        </p:spPr>
        <p:txBody>
          <a:bodyPr vert="horz"/>
          <a:lstStyle>
            <a:lvl1pPr marL="0" indent="0">
              <a:spcBef>
                <a:spcPts val="600"/>
              </a:spcBef>
              <a:buNone/>
              <a:defRPr sz="1200" cap="all" baseline="0">
                <a:solidFill>
                  <a:srgbClr val="7FB9C2"/>
                </a:solidFill>
              </a:defRPr>
            </a:lvl1pPr>
            <a:lvl2pPr marL="0" indent="0">
              <a:lnSpc>
                <a:spcPct val="70000"/>
              </a:lnSpc>
              <a:spcBef>
                <a:spcPts val="600"/>
              </a:spcBef>
              <a:buNone/>
              <a:defRPr sz="1800" baseline="0">
                <a:solidFill>
                  <a:srgbClr val="FFFFFF"/>
                </a:solidFill>
              </a:defRPr>
            </a:lvl2pPr>
            <a:lvl3pPr marL="0" indent="0">
              <a:spcBef>
                <a:spcPts val="600"/>
              </a:spcBef>
              <a:buNone/>
              <a:defRPr sz="1200">
                <a:solidFill>
                  <a:srgbClr val="FFFFFF"/>
                </a:solidFill>
              </a:defRPr>
            </a:lvl3pPr>
            <a:lvl4pPr marL="1371600" indent="0">
              <a:buNone/>
              <a:defRPr sz="1200">
                <a:solidFill>
                  <a:srgbClr val="FFFFFF"/>
                </a:solidFill>
              </a:defRPr>
            </a:lvl4pPr>
            <a:lvl5pPr marL="1828800" indent="0">
              <a:buNone/>
              <a:defRPr sz="1200">
                <a:solidFill>
                  <a:srgbClr val="FFFFFF"/>
                </a:solidFill>
              </a:defRPr>
            </a:lvl5pPr>
          </a:lstStyle>
          <a:p>
            <a:pPr lvl="0"/>
            <a:r>
              <a:rPr lang="en-US" dirty="0"/>
              <a:t>PRESENTED TO</a:t>
            </a:r>
          </a:p>
          <a:p>
            <a:pPr lvl="1"/>
            <a:r>
              <a:rPr lang="en-US" dirty="0"/>
              <a:t>Company Name Here</a:t>
            </a:r>
          </a:p>
          <a:p>
            <a:pPr lvl="0"/>
            <a:endParaRPr lang="en-US" dirty="0"/>
          </a:p>
          <a:p>
            <a:pPr lvl="0"/>
            <a:r>
              <a:rPr lang="en-US" dirty="0"/>
              <a:t>PRESENTED BY</a:t>
            </a:r>
          </a:p>
          <a:p>
            <a:pPr lvl="1"/>
            <a:r>
              <a:rPr lang="en-US" dirty="0"/>
              <a:t>Name of Author</a:t>
            </a:r>
          </a:p>
          <a:p>
            <a:pPr lvl="1"/>
            <a:endParaRPr lang="en-US" dirty="0"/>
          </a:p>
          <a:p>
            <a:pPr lvl="2"/>
            <a:r>
              <a:rPr lang="en-US" dirty="0"/>
              <a:t>Date Goes Here</a:t>
            </a:r>
          </a:p>
          <a:p>
            <a:pPr lvl="1"/>
            <a:endParaRPr lang="en-US" dirty="0"/>
          </a:p>
          <a:p>
            <a:pPr lvl="0"/>
            <a:endParaRPr lang="en-US" dirty="0"/>
          </a:p>
        </p:txBody>
      </p:sp>
    </p:spTree>
    <p:extLst>
      <p:ext uri="{BB962C8B-B14F-4D97-AF65-F5344CB8AC3E}">
        <p14:creationId xmlns:p14="http://schemas.microsoft.com/office/powerpoint/2010/main" val="3151390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bout Brattle">
    <p:spTree>
      <p:nvGrpSpPr>
        <p:cNvPr id="1" name=""/>
        <p:cNvGrpSpPr/>
        <p:nvPr/>
      </p:nvGrpSpPr>
      <p:grpSpPr>
        <a:xfrm>
          <a:off x="0" y="0"/>
          <a:ext cx="0" cy="0"/>
          <a:chOff x="0" y="0"/>
          <a:chExt cx="0" cy="0"/>
        </a:xfrm>
      </p:grpSpPr>
      <p:cxnSp>
        <p:nvCxnSpPr>
          <p:cNvPr id="12" name="Straight Connector 11"/>
          <p:cNvCxnSpPr/>
          <p:nvPr userDrawn="1"/>
        </p:nvCxnSpPr>
        <p:spPr>
          <a:xfrm flipH="1">
            <a:off x="8088968" y="4498821"/>
            <a:ext cx="1378185" cy="1651154"/>
          </a:xfrm>
          <a:prstGeom prst="line">
            <a:avLst/>
          </a:prstGeom>
          <a:ln w="762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TextBox 2"/>
          <p:cNvSpPr txBox="1"/>
          <p:nvPr userDrawn="1"/>
        </p:nvSpPr>
        <p:spPr>
          <a:xfrm>
            <a:off x="956734" y="1467150"/>
            <a:ext cx="10194805" cy="1392369"/>
          </a:xfrm>
          <a:prstGeom prst="rect">
            <a:avLst/>
          </a:prstGeom>
          <a:noFill/>
        </p:spPr>
        <p:txBody>
          <a:bodyPr wrap="square" rtlCol="0">
            <a:spAutoFit/>
          </a:bodyPr>
          <a:lstStyle/>
          <a:p>
            <a:pPr algn="just" rtl="0">
              <a:lnSpc>
                <a:spcPct val="120000"/>
              </a:lnSpc>
            </a:pPr>
            <a:r>
              <a:rPr lang="en-US" sz="2400" b="0" i="0" u="none" strike="noStrike" kern="1200" baseline="0" dirty="0">
                <a:solidFill>
                  <a:srgbClr val="0C3E7A"/>
                </a:solidFill>
                <a:latin typeface="+mn-lt"/>
                <a:ea typeface="+mn-ea"/>
                <a:cs typeface="+mn-cs"/>
              </a:rPr>
              <a:t>The Brattle Group provides consulting and expert testimony in economics, finance, and regulation to corporations, law firms, and governments around the world. We aim for the highest level of client service and quality in our industry.</a:t>
            </a:r>
          </a:p>
        </p:txBody>
      </p:sp>
      <p:sp>
        <p:nvSpPr>
          <p:cNvPr id="15" name="TextBox 14"/>
          <p:cNvSpPr txBox="1"/>
          <p:nvPr userDrawn="1"/>
        </p:nvSpPr>
        <p:spPr>
          <a:xfrm>
            <a:off x="1037490" y="339268"/>
            <a:ext cx="9089287" cy="523220"/>
          </a:xfrm>
          <a:prstGeom prst="rect">
            <a:avLst/>
          </a:prstGeom>
          <a:noFill/>
        </p:spPr>
        <p:txBody>
          <a:bodyPr wrap="square" rtlCol="0">
            <a:spAutoFit/>
          </a:bodyPr>
          <a:lstStyle/>
          <a:p>
            <a:r>
              <a:rPr lang="en-US" sz="2800" dirty="0">
                <a:solidFill>
                  <a:srgbClr val="0C3E7A"/>
                </a:solidFill>
                <a:latin typeface="Century Gothic"/>
                <a:cs typeface="Century Gothic"/>
              </a:rPr>
              <a:t>About Brattle</a:t>
            </a:r>
          </a:p>
        </p:txBody>
      </p:sp>
      <p:grpSp>
        <p:nvGrpSpPr>
          <p:cNvPr id="14" name="Group 13"/>
          <p:cNvGrpSpPr/>
          <p:nvPr userDrawn="1"/>
        </p:nvGrpSpPr>
        <p:grpSpPr>
          <a:xfrm>
            <a:off x="1152050" y="3621733"/>
            <a:ext cx="9887903" cy="2171700"/>
            <a:chOff x="827437" y="3621733"/>
            <a:chExt cx="7415927" cy="2171700"/>
          </a:xfrm>
        </p:grpSpPr>
        <p:sp>
          <p:nvSpPr>
            <p:cNvPr id="18" name="Rectangle 17"/>
            <p:cNvSpPr/>
            <p:nvPr userDrawn="1"/>
          </p:nvSpPr>
          <p:spPr>
            <a:xfrm>
              <a:off x="827437" y="3621733"/>
              <a:ext cx="2286000" cy="2171700"/>
            </a:xfrm>
            <a:prstGeom prst="rect">
              <a:avLst/>
            </a:prstGeom>
            <a:noFill/>
            <a:ln w="38100">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9" name="Rectangle 18"/>
            <p:cNvSpPr/>
            <p:nvPr userDrawn="1"/>
          </p:nvSpPr>
          <p:spPr>
            <a:xfrm>
              <a:off x="3392010" y="3621733"/>
              <a:ext cx="2286000" cy="2171700"/>
            </a:xfrm>
            <a:prstGeom prst="rect">
              <a:avLst/>
            </a:prstGeom>
            <a:noFill/>
            <a:ln w="38100">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0" name="Rectangle 19"/>
            <p:cNvSpPr/>
            <p:nvPr userDrawn="1"/>
          </p:nvSpPr>
          <p:spPr>
            <a:xfrm>
              <a:off x="5957364" y="3621733"/>
              <a:ext cx="2286000" cy="2171700"/>
            </a:xfrm>
            <a:prstGeom prst="rect">
              <a:avLst/>
            </a:prstGeom>
            <a:noFill/>
            <a:ln w="38100">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1" name="TextBox 20"/>
            <p:cNvSpPr txBox="1"/>
            <p:nvPr userDrawn="1"/>
          </p:nvSpPr>
          <p:spPr>
            <a:xfrm>
              <a:off x="827437" y="3886350"/>
              <a:ext cx="2286000" cy="1600438"/>
            </a:xfrm>
            <a:prstGeom prst="rect">
              <a:avLst/>
            </a:prstGeom>
            <a:noFill/>
          </p:spPr>
          <p:txBody>
            <a:bodyPr wrap="square" rtlCol="0">
              <a:spAutoFit/>
            </a:bodyPr>
            <a:lstStyle/>
            <a:p>
              <a:pPr algn="ctr"/>
              <a:r>
                <a:rPr lang="en-US" sz="1800" b="1" spc="100" dirty="0">
                  <a:solidFill>
                    <a:srgbClr val="EB4D2A"/>
                  </a:solidFill>
                </a:rPr>
                <a:t>OUR SERVICES</a:t>
              </a:r>
            </a:p>
            <a:p>
              <a:pPr algn="ctr"/>
              <a:endParaRPr lang="en-US" sz="1800" b="1" spc="100" dirty="0">
                <a:solidFill>
                  <a:srgbClr val="EB4D2A"/>
                </a:solidFill>
              </a:endParaRPr>
            </a:p>
            <a:p>
              <a:pPr algn="ctr">
                <a:lnSpc>
                  <a:spcPct val="140000"/>
                </a:lnSpc>
              </a:pPr>
              <a:r>
                <a:rPr lang="en-US" sz="1500" b="0" spc="0" dirty="0">
                  <a:solidFill>
                    <a:schemeClr val="bg2"/>
                  </a:solidFill>
                </a:rPr>
                <a:t>Research and Consulting</a:t>
              </a:r>
            </a:p>
            <a:p>
              <a:pPr algn="ctr">
                <a:lnSpc>
                  <a:spcPct val="140000"/>
                </a:lnSpc>
              </a:pPr>
              <a:r>
                <a:rPr lang="en-US" sz="1500" b="0" spc="0" dirty="0">
                  <a:solidFill>
                    <a:schemeClr val="bg2"/>
                  </a:solidFill>
                </a:rPr>
                <a:t>Litigation Support</a:t>
              </a:r>
            </a:p>
            <a:p>
              <a:pPr algn="ctr">
                <a:lnSpc>
                  <a:spcPct val="140000"/>
                </a:lnSpc>
              </a:pPr>
              <a:r>
                <a:rPr lang="en-US" sz="1500" b="0" spc="0" dirty="0">
                  <a:solidFill>
                    <a:schemeClr val="bg2"/>
                  </a:solidFill>
                </a:rPr>
                <a:t>Expert Testimony</a:t>
              </a:r>
            </a:p>
          </p:txBody>
        </p:sp>
        <p:cxnSp>
          <p:nvCxnSpPr>
            <p:cNvPr id="22" name="Straight Connector 21"/>
            <p:cNvCxnSpPr/>
            <p:nvPr userDrawn="1"/>
          </p:nvCxnSpPr>
          <p:spPr>
            <a:xfrm>
              <a:off x="1633726" y="4404593"/>
              <a:ext cx="670257" cy="0"/>
            </a:xfrm>
            <a:prstGeom prst="line">
              <a:avLst/>
            </a:prstGeom>
            <a:ln w="57150" cmpd="sng">
              <a:solidFill>
                <a:srgbClr val="7FB9C2"/>
              </a:solidFill>
            </a:ln>
            <a:effectLst/>
          </p:spPr>
          <p:style>
            <a:lnRef idx="2">
              <a:schemeClr val="accent1"/>
            </a:lnRef>
            <a:fillRef idx="0">
              <a:schemeClr val="accent1"/>
            </a:fillRef>
            <a:effectRef idx="1">
              <a:schemeClr val="accent1"/>
            </a:effectRef>
            <a:fontRef idx="minor">
              <a:schemeClr val="tx1"/>
            </a:fontRef>
          </p:style>
        </p:cxnSp>
        <p:sp>
          <p:nvSpPr>
            <p:cNvPr id="28" name="TextBox 27"/>
            <p:cNvSpPr txBox="1"/>
            <p:nvPr userDrawn="1"/>
          </p:nvSpPr>
          <p:spPr>
            <a:xfrm>
              <a:off x="3392010" y="3900801"/>
              <a:ext cx="2286000" cy="1600438"/>
            </a:xfrm>
            <a:prstGeom prst="rect">
              <a:avLst/>
            </a:prstGeom>
            <a:noFill/>
          </p:spPr>
          <p:txBody>
            <a:bodyPr wrap="square" rtlCol="0">
              <a:spAutoFit/>
            </a:bodyPr>
            <a:lstStyle/>
            <a:p>
              <a:pPr algn="ctr"/>
              <a:r>
                <a:rPr lang="en-US" sz="1800" b="1" spc="100" dirty="0">
                  <a:solidFill>
                    <a:srgbClr val="EB4D2A"/>
                  </a:solidFill>
                </a:rPr>
                <a:t>OUR PEOPLE</a:t>
              </a:r>
            </a:p>
            <a:p>
              <a:pPr algn="ctr"/>
              <a:endParaRPr lang="en-US" sz="1800" b="1" spc="100" dirty="0">
                <a:solidFill>
                  <a:srgbClr val="EB4D2A"/>
                </a:solidFill>
              </a:endParaRPr>
            </a:p>
            <a:p>
              <a:pPr algn="ctr">
                <a:lnSpc>
                  <a:spcPct val="140000"/>
                </a:lnSpc>
              </a:pPr>
              <a:r>
                <a:rPr lang="en-US" sz="1500" b="0" spc="0" dirty="0">
                  <a:solidFill>
                    <a:schemeClr val="bg2"/>
                  </a:solidFill>
                </a:rPr>
                <a:t>Renowned Experts</a:t>
              </a:r>
            </a:p>
            <a:p>
              <a:pPr algn="ctr">
                <a:lnSpc>
                  <a:spcPct val="140000"/>
                </a:lnSpc>
              </a:pPr>
              <a:r>
                <a:rPr lang="en-US" sz="1500" b="0" spc="0" dirty="0">
                  <a:solidFill>
                    <a:schemeClr val="bg2"/>
                  </a:solidFill>
                </a:rPr>
                <a:t>Global Teams</a:t>
              </a:r>
            </a:p>
            <a:p>
              <a:pPr algn="ctr">
                <a:lnSpc>
                  <a:spcPct val="140000"/>
                </a:lnSpc>
              </a:pPr>
              <a:r>
                <a:rPr lang="en-US" sz="1500" b="0" spc="0" dirty="0">
                  <a:solidFill>
                    <a:schemeClr val="bg2"/>
                  </a:solidFill>
                </a:rPr>
                <a:t>Intellectual Rigor</a:t>
              </a:r>
            </a:p>
          </p:txBody>
        </p:sp>
        <p:cxnSp>
          <p:nvCxnSpPr>
            <p:cNvPr id="29" name="Straight Connector 28"/>
            <p:cNvCxnSpPr/>
            <p:nvPr userDrawn="1"/>
          </p:nvCxnSpPr>
          <p:spPr>
            <a:xfrm>
              <a:off x="4198299" y="4419044"/>
              <a:ext cx="670257" cy="0"/>
            </a:xfrm>
            <a:prstGeom prst="line">
              <a:avLst/>
            </a:prstGeom>
            <a:ln w="57150" cmpd="sng">
              <a:solidFill>
                <a:srgbClr val="7FB9C2"/>
              </a:solidFill>
            </a:ln>
            <a:effectLst/>
          </p:spPr>
          <p:style>
            <a:lnRef idx="2">
              <a:schemeClr val="accent1"/>
            </a:lnRef>
            <a:fillRef idx="0">
              <a:schemeClr val="accent1"/>
            </a:fillRef>
            <a:effectRef idx="1">
              <a:schemeClr val="accent1"/>
            </a:effectRef>
            <a:fontRef idx="minor">
              <a:schemeClr val="tx1"/>
            </a:fontRef>
          </p:style>
        </p:cxnSp>
        <p:sp>
          <p:nvSpPr>
            <p:cNvPr id="30" name="TextBox 29"/>
            <p:cNvSpPr txBox="1"/>
            <p:nvPr userDrawn="1"/>
          </p:nvSpPr>
          <p:spPr>
            <a:xfrm>
              <a:off x="5957364" y="3917374"/>
              <a:ext cx="2286000" cy="1600438"/>
            </a:xfrm>
            <a:prstGeom prst="rect">
              <a:avLst/>
            </a:prstGeom>
            <a:noFill/>
          </p:spPr>
          <p:txBody>
            <a:bodyPr wrap="square" rtlCol="0">
              <a:spAutoFit/>
            </a:bodyPr>
            <a:lstStyle/>
            <a:p>
              <a:pPr algn="ctr"/>
              <a:r>
                <a:rPr lang="en-US" sz="1800" b="1" spc="100" dirty="0">
                  <a:solidFill>
                    <a:srgbClr val="EB4D2A"/>
                  </a:solidFill>
                </a:rPr>
                <a:t>OUR INSIGHTS</a:t>
              </a:r>
            </a:p>
            <a:p>
              <a:pPr algn="ctr"/>
              <a:endParaRPr lang="en-US" sz="1800" b="1" spc="100" dirty="0">
                <a:solidFill>
                  <a:srgbClr val="EB4D2A"/>
                </a:solidFill>
              </a:endParaRPr>
            </a:p>
            <a:p>
              <a:pPr algn="ctr">
                <a:lnSpc>
                  <a:spcPct val="140000"/>
                </a:lnSpc>
              </a:pPr>
              <a:r>
                <a:rPr lang="en-US" sz="1500" b="0" spc="0" dirty="0">
                  <a:solidFill>
                    <a:schemeClr val="bg2"/>
                  </a:solidFill>
                </a:rPr>
                <a:t>Thoughtful Analysis</a:t>
              </a:r>
            </a:p>
            <a:p>
              <a:pPr algn="ctr">
                <a:lnSpc>
                  <a:spcPct val="140000"/>
                </a:lnSpc>
              </a:pPr>
              <a:r>
                <a:rPr lang="en-US" sz="1500" b="0" spc="0" dirty="0">
                  <a:solidFill>
                    <a:schemeClr val="bg2"/>
                  </a:solidFill>
                </a:rPr>
                <a:t>Exceptional Quality</a:t>
              </a:r>
            </a:p>
            <a:p>
              <a:pPr algn="ctr">
                <a:lnSpc>
                  <a:spcPct val="140000"/>
                </a:lnSpc>
              </a:pPr>
              <a:r>
                <a:rPr lang="en-US" sz="1500" b="0" spc="0" dirty="0">
                  <a:solidFill>
                    <a:schemeClr val="bg2"/>
                  </a:solidFill>
                </a:rPr>
                <a:t>Clear Communication</a:t>
              </a:r>
            </a:p>
          </p:txBody>
        </p:sp>
        <p:cxnSp>
          <p:nvCxnSpPr>
            <p:cNvPr id="31" name="Straight Connector 30"/>
            <p:cNvCxnSpPr/>
            <p:nvPr userDrawn="1"/>
          </p:nvCxnSpPr>
          <p:spPr>
            <a:xfrm>
              <a:off x="6763653" y="4435617"/>
              <a:ext cx="670257" cy="0"/>
            </a:xfrm>
            <a:prstGeom prst="line">
              <a:avLst/>
            </a:prstGeom>
            <a:ln w="57150" cmpd="sng">
              <a:solidFill>
                <a:srgbClr val="7FB9C2"/>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724180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ur Offices">
    <p:spTree>
      <p:nvGrpSpPr>
        <p:cNvPr id="1" name=""/>
        <p:cNvGrpSpPr/>
        <p:nvPr/>
      </p:nvGrpSpPr>
      <p:grpSpPr>
        <a:xfrm>
          <a:off x="0" y="0"/>
          <a:ext cx="0" cy="0"/>
          <a:chOff x="0" y="0"/>
          <a:chExt cx="0" cy="0"/>
        </a:xfrm>
      </p:grpSpPr>
      <p:cxnSp>
        <p:nvCxnSpPr>
          <p:cNvPr id="12" name="Straight Connector 11"/>
          <p:cNvCxnSpPr/>
          <p:nvPr userDrawn="1"/>
        </p:nvCxnSpPr>
        <p:spPr>
          <a:xfrm flipH="1">
            <a:off x="8138288" y="4523479"/>
            <a:ext cx="1378185" cy="1651154"/>
          </a:xfrm>
          <a:prstGeom prst="line">
            <a:avLst/>
          </a:prstGeom>
          <a:ln w="762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userDrawn="1"/>
        </p:nvSpPr>
        <p:spPr>
          <a:xfrm>
            <a:off x="1037490" y="339268"/>
            <a:ext cx="9089287" cy="523220"/>
          </a:xfrm>
          <a:prstGeom prst="rect">
            <a:avLst/>
          </a:prstGeom>
          <a:noFill/>
        </p:spPr>
        <p:txBody>
          <a:bodyPr wrap="square" rtlCol="0">
            <a:spAutoFit/>
          </a:bodyPr>
          <a:lstStyle/>
          <a:p>
            <a:r>
              <a:rPr lang="en-US" sz="2800" dirty="0">
                <a:solidFill>
                  <a:srgbClr val="0C3E7A"/>
                </a:solidFill>
                <a:latin typeface="Century Gothic"/>
                <a:cs typeface="Century Gothic"/>
              </a:rPr>
              <a:t>Our Offices</a:t>
            </a:r>
          </a:p>
        </p:txBody>
      </p:sp>
      <p:grpSp>
        <p:nvGrpSpPr>
          <p:cNvPr id="36" name="Group 35"/>
          <p:cNvGrpSpPr/>
          <p:nvPr userDrawn="1"/>
        </p:nvGrpSpPr>
        <p:grpSpPr>
          <a:xfrm>
            <a:off x="748594" y="1415334"/>
            <a:ext cx="10888524" cy="4875889"/>
            <a:chOff x="488803" y="1276806"/>
            <a:chExt cx="8166393" cy="4875889"/>
          </a:xfrm>
        </p:grpSpPr>
        <p:grpSp>
          <p:nvGrpSpPr>
            <p:cNvPr id="45" name="Group 44"/>
            <p:cNvGrpSpPr/>
            <p:nvPr/>
          </p:nvGrpSpPr>
          <p:grpSpPr>
            <a:xfrm>
              <a:off x="488803" y="1276806"/>
              <a:ext cx="8166393" cy="4875889"/>
              <a:chOff x="483128" y="1265799"/>
              <a:chExt cx="8166393" cy="4875889"/>
            </a:xfrm>
          </p:grpSpPr>
          <p:sp>
            <p:nvSpPr>
              <p:cNvPr id="47" name="Rectangle 46"/>
              <p:cNvSpPr/>
              <p:nvPr/>
            </p:nvSpPr>
            <p:spPr>
              <a:xfrm>
                <a:off x="483132" y="2564933"/>
                <a:ext cx="2414014" cy="276999"/>
              </a:xfrm>
              <a:prstGeom prst="rect">
                <a:avLst/>
              </a:prstGeom>
              <a:solidFill>
                <a:schemeClr val="bg2"/>
              </a:solidFill>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cap="all" dirty="0">
                    <a:solidFill>
                      <a:srgbClr val="FFFFFF"/>
                    </a:solidFill>
                    <a:latin typeface="Century Gothic" panose="020B0502020202020204" pitchFamily="34" charset="0"/>
                  </a:rPr>
                  <a:t>  BOSTON</a:t>
                </a:r>
              </a:p>
            </p:txBody>
          </p:sp>
          <p:pic>
            <p:nvPicPr>
              <p:cNvPr id="48" name="Picture 47"/>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357585" y="1265799"/>
                <a:ext cx="2414016" cy="1362974"/>
              </a:xfrm>
              <a:prstGeom prst="rect">
                <a:avLst/>
              </a:prstGeom>
            </p:spPr>
          </p:pic>
          <p:sp>
            <p:nvSpPr>
              <p:cNvPr id="49" name="Rectangle 48"/>
              <p:cNvSpPr/>
              <p:nvPr/>
            </p:nvSpPr>
            <p:spPr>
              <a:xfrm>
                <a:off x="3357587" y="2564934"/>
                <a:ext cx="2414014" cy="276999"/>
              </a:xfrm>
              <a:prstGeom prst="rect">
                <a:avLst/>
              </a:prstGeom>
              <a:solidFill>
                <a:schemeClr val="bg2"/>
              </a:solidFill>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cap="all" dirty="0">
                    <a:solidFill>
                      <a:srgbClr val="FFFFFF"/>
                    </a:solidFill>
                    <a:latin typeface="Century Gothic" panose="020B0502020202020204" pitchFamily="34" charset="0"/>
                  </a:rPr>
                  <a:t>  New York</a:t>
                </a:r>
              </a:p>
            </p:txBody>
          </p:sp>
          <p:pic>
            <p:nvPicPr>
              <p:cNvPr id="50" name="Picture 49"/>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235505" y="1265799"/>
                <a:ext cx="2414016" cy="1319841"/>
              </a:xfrm>
              <a:prstGeom prst="rect">
                <a:avLst/>
              </a:prstGeom>
            </p:spPr>
          </p:pic>
          <p:sp>
            <p:nvSpPr>
              <p:cNvPr id="51" name="Rectangle 50"/>
              <p:cNvSpPr/>
              <p:nvPr/>
            </p:nvSpPr>
            <p:spPr>
              <a:xfrm>
                <a:off x="6235507" y="2563339"/>
                <a:ext cx="2414014" cy="276999"/>
              </a:xfrm>
              <a:prstGeom prst="rect">
                <a:avLst/>
              </a:prstGeom>
              <a:solidFill>
                <a:schemeClr val="bg2"/>
              </a:solidFill>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cap="all" dirty="0">
                    <a:solidFill>
                      <a:srgbClr val="FFFFFF"/>
                    </a:solidFill>
                    <a:latin typeface="Century Gothic" panose="020B0502020202020204" pitchFamily="34" charset="0"/>
                  </a:rPr>
                  <a:t>  San Francisco</a:t>
                </a:r>
              </a:p>
            </p:txBody>
          </p:sp>
          <p:pic>
            <p:nvPicPr>
              <p:cNvPr id="52" name="Picture 51"/>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83128" y="2930732"/>
                <a:ext cx="2414016" cy="1356962"/>
              </a:xfrm>
              <a:prstGeom prst="rect">
                <a:avLst/>
              </a:prstGeom>
            </p:spPr>
          </p:pic>
          <p:sp>
            <p:nvSpPr>
              <p:cNvPr id="53" name="Rectangle 52"/>
              <p:cNvSpPr/>
              <p:nvPr/>
            </p:nvSpPr>
            <p:spPr>
              <a:xfrm>
                <a:off x="483128" y="4232715"/>
                <a:ext cx="2414014" cy="276999"/>
              </a:xfrm>
              <a:prstGeom prst="rect">
                <a:avLst/>
              </a:prstGeom>
              <a:solidFill>
                <a:schemeClr val="bg2"/>
              </a:solidFill>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cap="all" dirty="0">
                    <a:solidFill>
                      <a:srgbClr val="FFFFFF"/>
                    </a:solidFill>
                    <a:latin typeface="Century Gothic" panose="020B0502020202020204" pitchFamily="34" charset="0"/>
                  </a:rPr>
                  <a:t>  Washington</a:t>
                </a:r>
              </a:p>
            </p:txBody>
          </p:sp>
          <p:pic>
            <p:nvPicPr>
              <p:cNvPr id="54" name="Picture 53"/>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3357585" y="2930732"/>
                <a:ext cx="2414016" cy="1320117"/>
              </a:xfrm>
              <a:prstGeom prst="rect">
                <a:avLst/>
              </a:prstGeom>
            </p:spPr>
          </p:pic>
          <p:sp>
            <p:nvSpPr>
              <p:cNvPr id="55" name="Rectangle 54"/>
              <p:cNvSpPr/>
              <p:nvPr/>
            </p:nvSpPr>
            <p:spPr>
              <a:xfrm>
                <a:off x="3357028" y="4232714"/>
                <a:ext cx="2416134" cy="276999"/>
              </a:xfrm>
              <a:prstGeom prst="rect">
                <a:avLst/>
              </a:prstGeom>
              <a:solidFill>
                <a:schemeClr val="bg2"/>
              </a:solidFill>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cap="all" dirty="0">
                    <a:solidFill>
                      <a:srgbClr val="FFFFFF"/>
                    </a:solidFill>
                    <a:latin typeface="Century Gothic" panose="020B0502020202020204" pitchFamily="34" charset="0"/>
                  </a:rPr>
                  <a:t>  Toronto</a:t>
                </a:r>
              </a:p>
            </p:txBody>
          </p:sp>
          <p:pic>
            <p:nvPicPr>
              <p:cNvPr id="56" name="Picture 55"/>
              <p:cNvPicPr>
                <a:picLocks/>
              </p:cNvPicPr>
              <p:nvPr/>
            </p:nvPicPr>
            <p:blipFill rotWithShape="1">
              <a:blip r:embed="rId6" cstate="email">
                <a:extLst>
                  <a:ext uri="{28A0092B-C50C-407E-A947-70E740481C1C}">
                    <a14:useLocalDpi xmlns:a14="http://schemas.microsoft.com/office/drawing/2010/main"/>
                  </a:ext>
                </a:extLst>
              </a:blip>
              <a:srcRect/>
              <a:stretch/>
            </p:blipFill>
            <p:spPr>
              <a:xfrm>
                <a:off x="6235503" y="2947184"/>
                <a:ext cx="2414016" cy="1325880"/>
              </a:xfrm>
              <a:prstGeom prst="rect">
                <a:avLst/>
              </a:prstGeom>
            </p:spPr>
          </p:pic>
          <p:sp>
            <p:nvSpPr>
              <p:cNvPr id="57" name="Rectangle 56"/>
              <p:cNvSpPr/>
              <p:nvPr/>
            </p:nvSpPr>
            <p:spPr>
              <a:xfrm>
                <a:off x="6235503" y="4232715"/>
                <a:ext cx="2414014" cy="276999"/>
              </a:xfrm>
              <a:prstGeom prst="rect">
                <a:avLst/>
              </a:prstGeom>
              <a:solidFill>
                <a:schemeClr val="bg2"/>
              </a:solidFill>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cap="all" dirty="0">
                    <a:solidFill>
                      <a:srgbClr val="FFFFFF"/>
                    </a:solidFill>
                    <a:latin typeface="Century Gothic" panose="020B0502020202020204" pitchFamily="34" charset="0"/>
                  </a:rPr>
                  <a:t>  London</a:t>
                </a:r>
              </a:p>
            </p:txBody>
          </p:sp>
          <p:pic>
            <p:nvPicPr>
              <p:cNvPr id="58" name="Picture 57"/>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483130" y="4612998"/>
                <a:ext cx="2414016" cy="1364313"/>
              </a:xfrm>
              <a:prstGeom prst="rect">
                <a:avLst/>
              </a:prstGeom>
            </p:spPr>
          </p:pic>
          <p:sp>
            <p:nvSpPr>
              <p:cNvPr id="59" name="Rectangle 58"/>
              <p:cNvSpPr/>
              <p:nvPr/>
            </p:nvSpPr>
            <p:spPr>
              <a:xfrm>
                <a:off x="483128" y="5864689"/>
                <a:ext cx="2414014" cy="276999"/>
              </a:xfrm>
              <a:prstGeom prst="rect">
                <a:avLst/>
              </a:prstGeom>
              <a:solidFill>
                <a:schemeClr val="bg2"/>
              </a:solidFill>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cap="all" dirty="0">
                    <a:solidFill>
                      <a:srgbClr val="FFFFFF"/>
                    </a:solidFill>
                    <a:latin typeface="Century Gothic" panose="020B0502020202020204" pitchFamily="34" charset="0"/>
                  </a:rPr>
                  <a:t>  Madrid</a:t>
                </a:r>
              </a:p>
            </p:txBody>
          </p:sp>
          <p:pic>
            <p:nvPicPr>
              <p:cNvPr id="60" name="Picture 59"/>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3359146" y="4612998"/>
                <a:ext cx="2414016" cy="1311216"/>
              </a:xfrm>
              <a:prstGeom prst="rect">
                <a:avLst/>
              </a:prstGeom>
            </p:spPr>
          </p:pic>
          <p:sp>
            <p:nvSpPr>
              <p:cNvPr id="61" name="Rectangle 60"/>
              <p:cNvSpPr/>
              <p:nvPr/>
            </p:nvSpPr>
            <p:spPr>
              <a:xfrm>
                <a:off x="3356208" y="5864688"/>
                <a:ext cx="2416954" cy="276999"/>
              </a:xfrm>
              <a:prstGeom prst="rect">
                <a:avLst/>
              </a:prstGeom>
              <a:solidFill>
                <a:schemeClr val="bg2"/>
              </a:solidFill>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cap="all" dirty="0">
                    <a:solidFill>
                      <a:srgbClr val="FFFFFF"/>
                    </a:solidFill>
                    <a:latin typeface="Century Gothic" panose="020B0502020202020204" pitchFamily="34" charset="0"/>
                  </a:rPr>
                  <a:t>  Rome</a:t>
                </a:r>
              </a:p>
            </p:txBody>
          </p:sp>
          <p:pic>
            <p:nvPicPr>
              <p:cNvPr id="62" name="Picture 61"/>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6235501" y="4615282"/>
                <a:ext cx="2414016" cy="1308932"/>
              </a:xfrm>
              <a:prstGeom prst="rect">
                <a:avLst/>
              </a:prstGeom>
            </p:spPr>
          </p:pic>
          <p:sp>
            <p:nvSpPr>
              <p:cNvPr id="63" name="Rectangle 62"/>
              <p:cNvSpPr/>
              <p:nvPr/>
            </p:nvSpPr>
            <p:spPr>
              <a:xfrm>
                <a:off x="6235501" y="5864687"/>
                <a:ext cx="2414014" cy="276999"/>
              </a:xfrm>
              <a:prstGeom prst="rect">
                <a:avLst/>
              </a:prstGeom>
              <a:solidFill>
                <a:schemeClr val="bg2"/>
              </a:solidFill>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cap="all" dirty="0">
                    <a:solidFill>
                      <a:srgbClr val="FFFFFF"/>
                    </a:solidFill>
                    <a:latin typeface="Century Gothic" panose="020B0502020202020204" pitchFamily="34" charset="0"/>
                  </a:rPr>
                  <a:t>  Sydney</a:t>
                </a:r>
              </a:p>
            </p:txBody>
          </p:sp>
        </p:grpSp>
        <p:pic>
          <p:nvPicPr>
            <p:cNvPr id="46" name="Picture 45"/>
            <p:cNvPicPr>
              <a:picLocks noChangeAspect="1"/>
            </p:cNvPicPr>
            <p:nvPr/>
          </p:nvPicPr>
          <p:blipFill rotWithShape="1">
            <a:blip r:embed="rId10" cstate="email">
              <a:extLst>
                <a:ext uri="{28A0092B-C50C-407E-A947-70E740481C1C}">
                  <a14:useLocalDpi xmlns:a14="http://schemas.microsoft.com/office/drawing/2010/main"/>
                </a:ext>
              </a:extLst>
            </a:blip>
            <a:srcRect/>
            <a:stretch/>
          </p:blipFill>
          <p:spPr>
            <a:xfrm>
              <a:off x="488803" y="1277324"/>
              <a:ext cx="2414018" cy="1297022"/>
            </a:xfrm>
            <a:prstGeom prst="rect">
              <a:avLst/>
            </a:prstGeom>
          </p:spPr>
        </p:pic>
      </p:grpSp>
    </p:spTree>
    <p:extLst>
      <p:ext uri="{BB962C8B-B14F-4D97-AF65-F5344CB8AC3E}">
        <p14:creationId xmlns:p14="http://schemas.microsoft.com/office/powerpoint/2010/main" val="3885786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actices &amp; Industries">
    <p:spTree>
      <p:nvGrpSpPr>
        <p:cNvPr id="1" name=""/>
        <p:cNvGrpSpPr/>
        <p:nvPr/>
      </p:nvGrpSpPr>
      <p:grpSpPr>
        <a:xfrm>
          <a:off x="0" y="0"/>
          <a:ext cx="0" cy="0"/>
          <a:chOff x="0" y="0"/>
          <a:chExt cx="0" cy="0"/>
        </a:xfrm>
      </p:grpSpPr>
      <p:sp>
        <p:nvSpPr>
          <p:cNvPr id="15" name="TextBox 14"/>
          <p:cNvSpPr txBox="1"/>
          <p:nvPr userDrawn="1"/>
        </p:nvSpPr>
        <p:spPr>
          <a:xfrm>
            <a:off x="995158" y="339268"/>
            <a:ext cx="9089287" cy="523220"/>
          </a:xfrm>
          <a:prstGeom prst="rect">
            <a:avLst/>
          </a:prstGeom>
          <a:noFill/>
        </p:spPr>
        <p:txBody>
          <a:bodyPr wrap="square" rtlCol="0">
            <a:spAutoFit/>
          </a:bodyPr>
          <a:lstStyle/>
          <a:p>
            <a:r>
              <a:rPr lang="en-US" sz="2800" dirty="0">
                <a:solidFill>
                  <a:srgbClr val="0C3E7A"/>
                </a:solidFill>
                <a:latin typeface="Century Gothic"/>
                <a:cs typeface="Century Gothic"/>
              </a:rPr>
              <a:t>Our Practices</a:t>
            </a:r>
            <a:r>
              <a:rPr lang="en-US" sz="2800" baseline="0" dirty="0">
                <a:solidFill>
                  <a:srgbClr val="0C3E7A"/>
                </a:solidFill>
                <a:latin typeface="Century Gothic"/>
                <a:cs typeface="Century Gothic"/>
              </a:rPr>
              <a:t> and Industries</a:t>
            </a:r>
            <a:endParaRPr lang="en-US" sz="2800" dirty="0">
              <a:solidFill>
                <a:srgbClr val="0C3E7A"/>
              </a:solidFill>
              <a:latin typeface="Century Gothic"/>
              <a:cs typeface="Century Gothic"/>
            </a:endParaRPr>
          </a:p>
        </p:txBody>
      </p:sp>
      <p:grpSp>
        <p:nvGrpSpPr>
          <p:cNvPr id="18" name="Group 17"/>
          <p:cNvGrpSpPr/>
          <p:nvPr userDrawn="1"/>
        </p:nvGrpSpPr>
        <p:grpSpPr>
          <a:xfrm>
            <a:off x="816567" y="1336278"/>
            <a:ext cx="10558867" cy="5004597"/>
            <a:chOff x="796224" y="1522942"/>
            <a:chExt cx="7649365" cy="4865855"/>
          </a:xfrm>
        </p:grpSpPr>
        <p:sp>
          <p:nvSpPr>
            <p:cNvPr id="19" name="TextBox 19"/>
            <p:cNvSpPr txBox="1"/>
            <p:nvPr userDrawn="1"/>
          </p:nvSpPr>
          <p:spPr>
            <a:xfrm>
              <a:off x="965834" y="1530214"/>
              <a:ext cx="2286000" cy="44033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spcAft>
                  <a:spcPts val="300"/>
                </a:spcAft>
              </a:pPr>
              <a:r>
                <a:rPr lang="en-US" sz="1800" b="1" spc="100" dirty="0">
                  <a:solidFill>
                    <a:srgbClr val="00467F"/>
                  </a:solidFill>
                </a:rPr>
                <a:t>ENERGY &amp; UTILITIES</a:t>
              </a:r>
            </a:p>
            <a:p>
              <a:pPr marL="1588" lvl="1">
                <a:lnSpc>
                  <a:spcPct val="110000"/>
                </a:lnSpc>
              </a:pPr>
              <a:r>
                <a:rPr lang="en-US" sz="1300" dirty="0">
                  <a:solidFill>
                    <a:srgbClr val="292828"/>
                  </a:solidFill>
                </a:rPr>
                <a:t>Competition &amp; Market </a:t>
              </a:r>
            </a:p>
            <a:p>
              <a:pPr marL="1588" lvl="1">
                <a:lnSpc>
                  <a:spcPct val="90000"/>
                </a:lnSpc>
              </a:pPr>
              <a:r>
                <a:rPr lang="en-US" sz="1300" dirty="0">
                  <a:solidFill>
                    <a:srgbClr val="292828"/>
                  </a:solidFill>
                </a:rPr>
                <a:t>   Manipulation </a:t>
              </a:r>
            </a:p>
            <a:p>
              <a:pPr marL="1588" lvl="1" indent="0" algn="l">
                <a:lnSpc>
                  <a:spcPct val="110000"/>
                </a:lnSpc>
              </a:pPr>
              <a:r>
                <a:rPr lang="en-US" sz="1300" b="0" spc="0" dirty="0">
                  <a:solidFill>
                    <a:srgbClr val="292828"/>
                  </a:solidFill>
                </a:rPr>
                <a:t>Distributed Energy </a:t>
              </a:r>
            </a:p>
            <a:p>
              <a:pPr marL="1588" lvl="1" indent="0" algn="l">
                <a:lnSpc>
                  <a:spcPct val="90000"/>
                </a:lnSpc>
              </a:pPr>
              <a:r>
                <a:rPr lang="en-US" sz="1300" b="0" spc="0" dirty="0">
                  <a:solidFill>
                    <a:srgbClr val="292828"/>
                  </a:solidFill>
                </a:rPr>
                <a:t>   Resources </a:t>
              </a:r>
            </a:p>
            <a:p>
              <a:pPr marL="1588" lvl="1" indent="0" algn="l">
                <a:lnSpc>
                  <a:spcPct val="110000"/>
                </a:lnSpc>
              </a:pPr>
              <a:r>
                <a:rPr lang="en-US" sz="1300" b="0" spc="0" dirty="0">
                  <a:solidFill>
                    <a:srgbClr val="292828"/>
                  </a:solidFill>
                </a:rPr>
                <a:t>Electric Transmission </a:t>
              </a:r>
            </a:p>
            <a:p>
              <a:pPr marL="1588" lvl="1" indent="0" algn="l">
                <a:lnSpc>
                  <a:spcPct val="110000"/>
                </a:lnSpc>
              </a:pPr>
              <a:r>
                <a:rPr lang="en-US" sz="1300" b="0" spc="0" dirty="0">
                  <a:solidFill>
                    <a:srgbClr val="292828"/>
                  </a:solidFill>
                </a:rPr>
                <a:t>Electricity Market Modeling </a:t>
              </a:r>
            </a:p>
            <a:p>
              <a:pPr marL="1588" lvl="1" indent="0" algn="l">
                <a:lnSpc>
                  <a:spcPct val="90000"/>
                </a:lnSpc>
              </a:pPr>
              <a:r>
                <a:rPr lang="en-US" sz="1300" b="0" spc="0" dirty="0">
                  <a:solidFill>
                    <a:srgbClr val="292828"/>
                  </a:solidFill>
                </a:rPr>
                <a:t>   &amp; Resource Planning </a:t>
              </a:r>
            </a:p>
            <a:p>
              <a:pPr marL="1588" lvl="1" indent="0" algn="l">
                <a:lnSpc>
                  <a:spcPct val="110000"/>
                </a:lnSpc>
              </a:pPr>
              <a:r>
                <a:rPr lang="en-US" sz="1300" b="0" spc="0" dirty="0">
                  <a:solidFill>
                    <a:srgbClr val="292828"/>
                  </a:solidFill>
                </a:rPr>
                <a:t>Electrification &amp; Growth</a:t>
              </a:r>
            </a:p>
            <a:p>
              <a:pPr marL="1588" lvl="1" indent="0" algn="l">
                <a:lnSpc>
                  <a:spcPct val="90000"/>
                </a:lnSpc>
              </a:pPr>
              <a:r>
                <a:rPr lang="en-US" sz="1300" b="0" spc="0" dirty="0">
                  <a:solidFill>
                    <a:srgbClr val="292828"/>
                  </a:solidFill>
                </a:rPr>
                <a:t>   Opportunities</a:t>
              </a:r>
            </a:p>
            <a:p>
              <a:pPr marL="1588" lvl="1" indent="0" algn="l">
                <a:lnSpc>
                  <a:spcPct val="110000"/>
                </a:lnSpc>
              </a:pPr>
              <a:r>
                <a:rPr lang="en-US" sz="1300" b="0" spc="0" dirty="0">
                  <a:solidFill>
                    <a:srgbClr val="292828"/>
                  </a:solidFill>
                </a:rPr>
                <a:t>Energy Litigation</a:t>
              </a:r>
            </a:p>
            <a:p>
              <a:pPr marL="1588" lvl="1" indent="0" algn="l">
                <a:lnSpc>
                  <a:spcPct val="110000"/>
                </a:lnSpc>
              </a:pPr>
              <a:r>
                <a:rPr lang="en-US" sz="1300" b="0" spc="0" dirty="0">
                  <a:solidFill>
                    <a:srgbClr val="292828"/>
                  </a:solidFill>
                </a:rPr>
                <a:t>Energy Storage</a:t>
              </a:r>
            </a:p>
            <a:p>
              <a:pPr marL="1588" lvl="1">
                <a:lnSpc>
                  <a:spcPct val="110000"/>
                </a:lnSpc>
              </a:pPr>
              <a:r>
                <a:rPr lang="en-US" sz="1300" dirty="0">
                  <a:solidFill>
                    <a:srgbClr val="292828"/>
                  </a:solidFill>
                </a:rPr>
                <a:t>Environmental Policy, Planning</a:t>
              </a:r>
            </a:p>
            <a:p>
              <a:pPr marL="1588" lvl="1">
                <a:lnSpc>
                  <a:spcPct val="90000"/>
                </a:lnSpc>
              </a:pPr>
              <a:r>
                <a:rPr lang="en-US" sz="1300" dirty="0">
                  <a:solidFill>
                    <a:srgbClr val="292828"/>
                  </a:solidFill>
                </a:rPr>
                <a:t>   and Compliance</a:t>
              </a:r>
            </a:p>
            <a:p>
              <a:pPr marL="1588" lvl="1" indent="0" algn="l">
                <a:lnSpc>
                  <a:spcPct val="110000"/>
                </a:lnSpc>
              </a:pPr>
              <a:r>
                <a:rPr lang="en-US" sz="1300" b="0" spc="0" dirty="0">
                  <a:solidFill>
                    <a:srgbClr val="292828"/>
                  </a:solidFill>
                </a:rPr>
                <a:t>Finance and Ratemaking </a:t>
              </a:r>
            </a:p>
            <a:p>
              <a:pPr marL="1588" lvl="1" indent="0" algn="l">
                <a:lnSpc>
                  <a:spcPct val="110000"/>
                </a:lnSpc>
              </a:pPr>
              <a:r>
                <a:rPr lang="en-US" sz="1300" b="0" spc="0" dirty="0">
                  <a:solidFill>
                    <a:srgbClr val="292828"/>
                  </a:solidFill>
                </a:rPr>
                <a:t>Gas/Electric Coordination </a:t>
              </a:r>
            </a:p>
            <a:p>
              <a:pPr marL="1588" lvl="1" indent="0" algn="l">
                <a:lnSpc>
                  <a:spcPct val="110000"/>
                </a:lnSpc>
              </a:pPr>
              <a:r>
                <a:rPr lang="en-US" sz="1300" b="0" spc="0" dirty="0">
                  <a:solidFill>
                    <a:srgbClr val="292828"/>
                  </a:solidFill>
                </a:rPr>
                <a:t>Market Design  </a:t>
              </a:r>
            </a:p>
            <a:p>
              <a:pPr marL="1588" lvl="1" indent="0" algn="l">
                <a:lnSpc>
                  <a:spcPct val="110000"/>
                </a:lnSpc>
              </a:pPr>
              <a:r>
                <a:rPr lang="en-US" sz="1300" b="0" spc="0" dirty="0">
                  <a:solidFill>
                    <a:srgbClr val="292828"/>
                  </a:solidFill>
                </a:rPr>
                <a:t>Natural Gas &amp; Petroleum </a:t>
              </a:r>
            </a:p>
            <a:p>
              <a:pPr marL="1588" lvl="1" indent="0" algn="l">
                <a:lnSpc>
                  <a:spcPct val="110000"/>
                </a:lnSpc>
              </a:pPr>
              <a:r>
                <a:rPr lang="en-US" sz="1300" b="0" spc="0" dirty="0">
                  <a:solidFill>
                    <a:srgbClr val="292828"/>
                  </a:solidFill>
                </a:rPr>
                <a:t>Nuclear </a:t>
              </a:r>
            </a:p>
            <a:p>
              <a:pPr marL="1588" lvl="1" indent="0" algn="l">
                <a:lnSpc>
                  <a:spcPct val="110000"/>
                </a:lnSpc>
              </a:pPr>
              <a:r>
                <a:rPr lang="en-US" sz="1300" b="0" spc="0" dirty="0">
                  <a:solidFill>
                    <a:srgbClr val="292828"/>
                  </a:solidFill>
                </a:rPr>
                <a:t>Renewable &amp; Alternative </a:t>
              </a:r>
            </a:p>
            <a:p>
              <a:pPr marL="1588" lvl="1" indent="0" algn="l">
                <a:lnSpc>
                  <a:spcPct val="90000"/>
                </a:lnSpc>
              </a:pPr>
              <a:r>
                <a:rPr lang="en-US" sz="1300" b="0" spc="0" dirty="0">
                  <a:solidFill>
                    <a:srgbClr val="292828"/>
                  </a:solidFill>
                </a:rPr>
                <a:t>   Energy </a:t>
              </a:r>
            </a:p>
          </p:txBody>
        </p:sp>
        <p:grpSp>
          <p:nvGrpSpPr>
            <p:cNvPr id="23" name="Group 22"/>
            <p:cNvGrpSpPr/>
            <p:nvPr userDrawn="1"/>
          </p:nvGrpSpPr>
          <p:grpSpPr>
            <a:xfrm>
              <a:off x="796224" y="1628775"/>
              <a:ext cx="78734" cy="4304815"/>
              <a:chOff x="678183" y="1426313"/>
              <a:chExt cx="78734" cy="4304815"/>
            </a:xfrm>
          </p:grpSpPr>
          <p:cxnSp>
            <p:nvCxnSpPr>
              <p:cNvPr id="39" name="Straight Connector 38"/>
              <p:cNvCxnSpPr/>
              <p:nvPr userDrawn="1"/>
            </p:nvCxnSpPr>
            <p:spPr>
              <a:xfrm flipH="1">
                <a:off x="717550" y="1487869"/>
                <a:ext cx="1" cy="4243259"/>
              </a:xfrm>
              <a:prstGeom prst="line">
                <a:avLst/>
              </a:prstGeom>
              <a:ln w="3175" cmpd="sng">
                <a:solidFill>
                  <a:srgbClr val="444446"/>
                </a:solidFill>
              </a:ln>
              <a:effectLst/>
            </p:spPr>
            <p:style>
              <a:lnRef idx="2">
                <a:schemeClr val="accent1"/>
              </a:lnRef>
              <a:fillRef idx="0">
                <a:schemeClr val="accent1"/>
              </a:fillRef>
              <a:effectRef idx="1">
                <a:schemeClr val="accent1"/>
              </a:effectRef>
              <a:fontRef idx="minor">
                <a:schemeClr val="tx1"/>
              </a:fontRef>
            </p:style>
          </p:cxnSp>
          <p:sp>
            <p:nvSpPr>
              <p:cNvPr id="40" name="Rectangle 39"/>
              <p:cNvSpPr/>
              <p:nvPr userDrawn="1"/>
            </p:nvSpPr>
            <p:spPr>
              <a:xfrm>
                <a:off x="678183" y="1426313"/>
                <a:ext cx="78734" cy="295896"/>
              </a:xfrm>
              <a:prstGeom prst="rect">
                <a:avLst/>
              </a:prstGeom>
              <a:solidFill>
                <a:srgbClr val="73AD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800" dirty="0"/>
              </a:p>
            </p:txBody>
          </p:sp>
        </p:grpSp>
        <p:grpSp>
          <p:nvGrpSpPr>
            <p:cNvPr id="24" name="Group 23"/>
            <p:cNvGrpSpPr/>
            <p:nvPr userDrawn="1"/>
          </p:nvGrpSpPr>
          <p:grpSpPr>
            <a:xfrm>
              <a:off x="3394976" y="1628775"/>
              <a:ext cx="78734" cy="4673841"/>
              <a:chOff x="678183" y="1426313"/>
              <a:chExt cx="78734" cy="4673841"/>
            </a:xfrm>
          </p:grpSpPr>
          <p:cxnSp>
            <p:nvCxnSpPr>
              <p:cNvPr id="35" name="Straight Connector 34"/>
              <p:cNvCxnSpPr/>
              <p:nvPr userDrawn="1"/>
            </p:nvCxnSpPr>
            <p:spPr>
              <a:xfrm>
                <a:off x="717551" y="1701705"/>
                <a:ext cx="0" cy="4398449"/>
              </a:xfrm>
              <a:prstGeom prst="line">
                <a:avLst/>
              </a:prstGeom>
              <a:ln w="3175" cmpd="sng">
                <a:solidFill>
                  <a:srgbClr val="444446"/>
                </a:solidFill>
              </a:ln>
              <a:effectLst/>
            </p:spPr>
            <p:style>
              <a:lnRef idx="2">
                <a:schemeClr val="accent1"/>
              </a:lnRef>
              <a:fillRef idx="0">
                <a:schemeClr val="accent1"/>
              </a:fillRef>
              <a:effectRef idx="1">
                <a:schemeClr val="accent1"/>
              </a:effectRef>
              <a:fontRef idx="minor">
                <a:schemeClr val="tx1"/>
              </a:fontRef>
            </p:style>
          </p:cxnSp>
          <p:sp>
            <p:nvSpPr>
              <p:cNvPr id="38" name="Rectangle 37"/>
              <p:cNvSpPr/>
              <p:nvPr userDrawn="1"/>
            </p:nvSpPr>
            <p:spPr>
              <a:xfrm>
                <a:off x="678183" y="1426313"/>
                <a:ext cx="78734" cy="295896"/>
              </a:xfrm>
              <a:prstGeom prst="rect">
                <a:avLst/>
              </a:prstGeom>
              <a:solidFill>
                <a:srgbClr val="73AD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800" dirty="0"/>
              </a:p>
            </p:txBody>
          </p:sp>
        </p:grpSp>
        <p:grpSp>
          <p:nvGrpSpPr>
            <p:cNvPr id="25" name="Group 24"/>
            <p:cNvGrpSpPr/>
            <p:nvPr userDrawn="1"/>
          </p:nvGrpSpPr>
          <p:grpSpPr>
            <a:xfrm>
              <a:off x="5985586" y="1628775"/>
              <a:ext cx="78734" cy="2335701"/>
              <a:chOff x="678183" y="1426313"/>
              <a:chExt cx="78734" cy="2335701"/>
            </a:xfrm>
          </p:grpSpPr>
          <p:cxnSp>
            <p:nvCxnSpPr>
              <p:cNvPr id="33" name="Straight Connector 32"/>
              <p:cNvCxnSpPr/>
              <p:nvPr userDrawn="1"/>
            </p:nvCxnSpPr>
            <p:spPr>
              <a:xfrm flipH="1">
                <a:off x="717550" y="1499833"/>
                <a:ext cx="1" cy="2262181"/>
              </a:xfrm>
              <a:prstGeom prst="line">
                <a:avLst/>
              </a:prstGeom>
              <a:ln w="3175" cmpd="sng">
                <a:solidFill>
                  <a:srgbClr val="444446"/>
                </a:solidFill>
              </a:ln>
              <a:effectLst/>
            </p:spPr>
            <p:style>
              <a:lnRef idx="2">
                <a:schemeClr val="accent1"/>
              </a:lnRef>
              <a:fillRef idx="0">
                <a:schemeClr val="accent1"/>
              </a:fillRef>
              <a:effectRef idx="1">
                <a:schemeClr val="accent1"/>
              </a:effectRef>
              <a:fontRef idx="minor">
                <a:schemeClr val="tx1"/>
              </a:fontRef>
            </p:style>
          </p:cxnSp>
          <p:sp>
            <p:nvSpPr>
              <p:cNvPr id="34" name="Rectangle 33"/>
              <p:cNvSpPr/>
              <p:nvPr userDrawn="1"/>
            </p:nvSpPr>
            <p:spPr>
              <a:xfrm>
                <a:off x="678183" y="1426313"/>
                <a:ext cx="78734" cy="295896"/>
              </a:xfrm>
              <a:prstGeom prst="rect">
                <a:avLst/>
              </a:prstGeom>
              <a:solidFill>
                <a:srgbClr val="73AD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800" dirty="0"/>
              </a:p>
            </p:txBody>
          </p:sp>
        </p:grpSp>
        <p:sp>
          <p:nvSpPr>
            <p:cNvPr id="26" name="TextBox 28"/>
            <p:cNvSpPr txBox="1"/>
            <p:nvPr userDrawn="1"/>
          </p:nvSpPr>
          <p:spPr>
            <a:xfrm>
              <a:off x="3570961" y="1524584"/>
              <a:ext cx="2286000" cy="486421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300"/>
                </a:spcAft>
              </a:pPr>
              <a:r>
                <a:rPr lang="en-US" sz="1800" b="1" spc="100" dirty="0">
                  <a:solidFill>
                    <a:srgbClr val="00467F"/>
                  </a:solidFill>
                </a:rPr>
                <a:t>LITIGATION</a:t>
              </a:r>
            </a:p>
            <a:p>
              <a:pPr marL="1588" lvl="1" indent="0" algn="l">
                <a:lnSpc>
                  <a:spcPct val="110000"/>
                </a:lnSpc>
              </a:pPr>
              <a:r>
                <a:rPr lang="en-US" sz="1300" b="0" spc="0" dirty="0">
                  <a:solidFill>
                    <a:srgbClr val="292828"/>
                  </a:solidFill>
                </a:rPr>
                <a:t>Accounting </a:t>
              </a:r>
            </a:p>
            <a:p>
              <a:pPr marL="1588" lvl="1">
                <a:lnSpc>
                  <a:spcPct val="110000"/>
                </a:lnSpc>
              </a:pPr>
              <a:r>
                <a:rPr lang="en-US" sz="1300" dirty="0">
                  <a:solidFill>
                    <a:srgbClr val="292828"/>
                  </a:solidFill>
                </a:rPr>
                <a:t>Analysis of Market </a:t>
              </a:r>
            </a:p>
            <a:p>
              <a:pPr marL="1588" lvl="1">
                <a:lnSpc>
                  <a:spcPct val="90000"/>
                </a:lnSpc>
              </a:pPr>
              <a:r>
                <a:rPr lang="en-US" sz="1300" dirty="0">
                  <a:solidFill>
                    <a:srgbClr val="292828"/>
                  </a:solidFill>
                </a:rPr>
                <a:t>   Manipulation</a:t>
              </a:r>
            </a:p>
            <a:p>
              <a:pPr marL="1588" lvl="1" indent="0" algn="l">
                <a:lnSpc>
                  <a:spcPct val="110000"/>
                </a:lnSpc>
              </a:pPr>
              <a:r>
                <a:rPr lang="en-US" sz="1300" b="0" spc="0" dirty="0">
                  <a:solidFill>
                    <a:srgbClr val="292828"/>
                  </a:solidFill>
                </a:rPr>
                <a:t>Antitrust/Competition </a:t>
              </a:r>
            </a:p>
            <a:p>
              <a:pPr marL="1588" lvl="1" indent="0" algn="l">
                <a:lnSpc>
                  <a:spcPct val="110000"/>
                </a:lnSpc>
              </a:pPr>
              <a:r>
                <a:rPr lang="en-US" sz="1300" b="0" spc="0" dirty="0">
                  <a:solidFill>
                    <a:srgbClr val="292828"/>
                  </a:solidFill>
                </a:rPr>
                <a:t>Bankruptcy &amp; Restructuring </a:t>
              </a:r>
            </a:p>
            <a:p>
              <a:pPr marL="1588" lvl="1" indent="0" algn="l">
                <a:lnSpc>
                  <a:spcPct val="110000"/>
                </a:lnSpc>
              </a:pPr>
              <a:r>
                <a:rPr lang="en-US" sz="1300" b="0" spc="0" dirty="0">
                  <a:solidFill>
                    <a:srgbClr val="292828"/>
                  </a:solidFill>
                </a:rPr>
                <a:t>Big Data &amp; Document Analytics </a:t>
              </a:r>
            </a:p>
            <a:p>
              <a:pPr marL="1588" lvl="1" indent="0" algn="l">
                <a:lnSpc>
                  <a:spcPct val="110000"/>
                </a:lnSpc>
              </a:pPr>
              <a:r>
                <a:rPr lang="en-US" sz="1300" b="0" spc="0" dirty="0">
                  <a:solidFill>
                    <a:srgbClr val="292828"/>
                  </a:solidFill>
                </a:rPr>
                <a:t>Commercial Damages </a:t>
              </a:r>
            </a:p>
            <a:p>
              <a:pPr marL="1588" lvl="1">
                <a:lnSpc>
                  <a:spcPct val="110000"/>
                </a:lnSpc>
              </a:pPr>
              <a:r>
                <a:rPr lang="en-US" sz="1300" dirty="0">
                  <a:solidFill>
                    <a:srgbClr val="292828"/>
                  </a:solidFill>
                </a:rPr>
                <a:t>Environmental Litigation</a:t>
              </a:r>
            </a:p>
            <a:p>
              <a:pPr marL="1588" lvl="1">
                <a:lnSpc>
                  <a:spcPct val="90000"/>
                </a:lnSpc>
              </a:pPr>
              <a:r>
                <a:rPr lang="en-US" sz="1300" dirty="0">
                  <a:solidFill>
                    <a:srgbClr val="292828"/>
                  </a:solidFill>
                </a:rPr>
                <a:t>   &amp; Regulation</a:t>
              </a:r>
            </a:p>
            <a:p>
              <a:pPr marL="1588" lvl="1" indent="0" algn="l">
                <a:lnSpc>
                  <a:spcPct val="110000"/>
                </a:lnSpc>
              </a:pPr>
              <a:r>
                <a:rPr lang="en-US" sz="1300" b="0" spc="0" dirty="0">
                  <a:solidFill>
                    <a:srgbClr val="292828"/>
                  </a:solidFill>
                </a:rPr>
                <a:t>Intellectual Property </a:t>
              </a:r>
            </a:p>
            <a:p>
              <a:pPr marL="1588" lvl="1" indent="0" algn="l">
                <a:lnSpc>
                  <a:spcPct val="110000"/>
                </a:lnSpc>
              </a:pPr>
              <a:r>
                <a:rPr lang="en-US" sz="1300" b="0" spc="0" dirty="0">
                  <a:solidFill>
                    <a:srgbClr val="292828"/>
                  </a:solidFill>
                </a:rPr>
                <a:t>International Arbitration </a:t>
              </a:r>
            </a:p>
            <a:p>
              <a:pPr marL="1588" lvl="1" indent="0" algn="l">
                <a:lnSpc>
                  <a:spcPct val="110000"/>
                </a:lnSpc>
              </a:pPr>
              <a:r>
                <a:rPr lang="en-US" sz="1300" b="0" spc="0" dirty="0">
                  <a:solidFill>
                    <a:srgbClr val="292828"/>
                  </a:solidFill>
                </a:rPr>
                <a:t>International Trade </a:t>
              </a:r>
            </a:p>
            <a:p>
              <a:pPr marL="1588" lvl="1" indent="0" algn="l">
                <a:lnSpc>
                  <a:spcPct val="110000"/>
                </a:lnSpc>
              </a:pPr>
              <a:r>
                <a:rPr lang="en-US" sz="1300" b="0" spc="0" dirty="0">
                  <a:solidFill>
                    <a:srgbClr val="292828"/>
                  </a:solidFill>
                </a:rPr>
                <a:t>Labor &amp; Employment </a:t>
              </a:r>
            </a:p>
            <a:p>
              <a:pPr marL="1588" lvl="1" indent="0" algn="l">
                <a:lnSpc>
                  <a:spcPct val="110000"/>
                </a:lnSpc>
              </a:pPr>
              <a:r>
                <a:rPr lang="en-US" sz="1300" b="0" spc="0" dirty="0">
                  <a:solidFill>
                    <a:srgbClr val="292828"/>
                  </a:solidFill>
                </a:rPr>
                <a:t>Mergers &amp; Acquisitions </a:t>
              </a:r>
            </a:p>
            <a:p>
              <a:pPr marL="1588" lvl="1" indent="0" algn="l">
                <a:lnSpc>
                  <a:spcPct val="90000"/>
                </a:lnSpc>
              </a:pPr>
              <a:r>
                <a:rPr lang="en-US" sz="1300" b="0" spc="0" dirty="0">
                  <a:solidFill>
                    <a:srgbClr val="292828"/>
                  </a:solidFill>
                </a:rPr>
                <a:t>   Litigation </a:t>
              </a:r>
            </a:p>
            <a:p>
              <a:pPr marL="1588" lvl="1" indent="0" algn="l">
                <a:lnSpc>
                  <a:spcPct val="110000"/>
                </a:lnSpc>
              </a:pPr>
              <a:r>
                <a:rPr lang="en-US" sz="1300" b="0" spc="0" dirty="0">
                  <a:solidFill>
                    <a:srgbClr val="292828"/>
                  </a:solidFill>
                </a:rPr>
                <a:t>Product Liability </a:t>
              </a:r>
            </a:p>
            <a:p>
              <a:pPr marL="1588" lvl="1" indent="0" algn="l">
                <a:lnSpc>
                  <a:spcPct val="110000"/>
                </a:lnSpc>
              </a:pPr>
              <a:r>
                <a:rPr lang="en-US" sz="1300" b="0" spc="0" dirty="0">
                  <a:solidFill>
                    <a:srgbClr val="292828"/>
                  </a:solidFill>
                </a:rPr>
                <a:t>Securities &amp; Finance</a:t>
              </a:r>
            </a:p>
            <a:p>
              <a:pPr marL="1588" lvl="1" indent="0" algn="l">
                <a:lnSpc>
                  <a:spcPct val="110000"/>
                </a:lnSpc>
              </a:pPr>
              <a:r>
                <a:rPr lang="en-US" sz="1300" b="0" spc="0" dirty="0">
                  <a:solidFill>
                    <a:srgbClr val="292828"/>
                  </a:solidFill>
                </a:rPr>
                <a:t>Tax Controversy</a:t>
              </a:r>
            </a:p>
            <a:p>
              <a:pPr marL="1588" lvl="1" indent="0" algn="l">
                <a:lnSpc>
                  <a:spcPct val="90000"/>
                </a:lnSpc>
              </a:pPr>
              <a:r>
                <a:rPr lang="en-US" sz="1300" b="0" spc="0" dirty="0">
                  <a:solidFill>
                    <a:srgbClr val="292828"/>
                  </a:solidFill>
                </a:rPr>
                <a:t>   &amp; Transfer Pricing </a:t>
              </a:r>
            </a:p>
            <a:p>
              <a:pPr marL="1588" lvl="1" indent="0" algn="l">
                <a:lnSpc>
                  <a:spcPct val="110000"/>
                </a:lnSpc>
              </a:pPr>
              <a:r>
                <a:rPr lang="en-US" sz="1300" b="0" spc="0" dirty="0">
                  <a:solidFill>
                    <a:srgbClr val="292828"/>
                  </a:solidFill>
                </a:rPr>
                <a:t>Valuation </a:t>
              </a:r>
            </a:p>
            <a:p>
              <a:pPr marL="1588" lvl="1" indent="0" algn="l">
                <a:lnSpc>
                  <a:spcPct val="110000"/>
                </a:lnSpc>
              </a:pPr>
              <a:r>
                <a:rPr lang="en-US" sz="1300" b="0" spc="0" dirty="0">
                  <a:solidFill>
                    <a:srgbClr val="292828"/>
                  </a:solidFill>
                </a:rPr>
                <a:t>White Collar Investigations </a:t>
              </a:r>
            </a:p>
            <a:p>
              <a:pPr marL="1588" lvl="1" indent="0" algn="l">
                <a:lnSpc>
                  <a:spcPct val="90000"/>
                </a:lnSpc>
              </a:pPr>
              <a:r>
                <a:rPr lang="en-US" sz="1300" b="0" spc="0" dirty="0">
                  <a:solidFill>
                    <a:srgbClr val="292828"/>
                  </a:solidFill>
                </a:rPr>
                <a:t>   &amp; Litigation</a:t>
              </a:r>
            </a:p>
          </p:txBody>
        </p:sp>
        <p:sp>
          <p:nvSpPr>
            <p:cNvPr id="27" name="TextBox 29"/>
            <p:cNvSpPr txBox="1"/>
            <p:nvPr userDrawn="1"/>
          </p:nvSpPr>
          <p:spPr>
            <a:xfrm>
              <a:off x="6159589" y="1522942"/>
              <a:ext cx="2286000" cy="245829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300"/>
                </a:spcAft>
              </a:pPr>
              <a:r>
                <a:rPr lang="en-US" sz="1800" b="1" spc="100" dirty="0">
                  <a:solidFill>
                    <a:srgbClr val="00467F"/>
                  </a:solidFill>
                </a:rPr>
                <a:t>INDUSTRIES</a:t>
              </a:r>
            </a:p>
            <a:p>
              <a:pPr marL="1588" lvl="1" indent="0" algn="l">
                <a:lnSpc>
                  <a:spcPct val="110000"/>
                </a:lnSpc>
              </a:pPr>
              <a:r>
                <a:rPr lang="en-US" sz="1300" b="0" spc="0" dirty="0">
                  <a:solidFill>
                    <a:srgbClr val="292828"/>
                  </a:solidFill>
                </a:rPr>
                <a:t>Electric Power </a:t>
              </a:r>
            </a:p>
            <a:p>
              <a:pPr marL="1588" lvl="1" indent="0" algn="l">
                <a:lnSpc>
                  <a:spcPct val="110000"/>
                </a:lnSpc>
              </a:pPr>
              <a:r>
                <a:rPr lang="en-US" sz="1300" b="0" spc="0" dirty="0">
                  <a:solidFill>
                    <a:srgbClr val="292828"/>
                  </a:solidFill>
                </a:rPr>
                <a:t>Financial Institutions </a:t>
              </a:r>
            </a:p>
            <a:p>
              <a:pPr marL="1588" lvl="1" indent="0" algn="l">
                <a:lnSpc>
                  <a:spcPct val="110000"/>
                </a:lnSpc>
              </a:pPr>
              <a:r>
                <a:rPr lang="en-US" sz="1300" b="0" spc="0" dirty="0">
                  <a:solidFill>
                    <a:srgbClr val="292828"/>
                  </a:solidFill>
                </a:rPr>
                <a:t>Infrastructure</a:t>
              </a:r>
            </a:p>
            <a:p>
              <a:pPr marL="1588" lvl="1" indent="0" algn="l">
                <a:lnSpc>
                  <a:spcPct val="110000"/>
                </a:lnSpc>
              </a:pPr>
              <a:r>
                <a:rPr lang="en-US" sz="1300" b="0" spc="0" dirty="0">
                  <a:solidFill>
                    <a:srgbClr val="292828"/>
                  </a:solidFill>
                </a:rPr>
                <a:t>Natural Gas</a:t>
              </a:r>
              <a:r>
                <a:rPr lang="en-US" sz="1300" dirty="0">
                  <a:solidFill>
                    <a:srgbClr val="292828"/>
                  </a:solidFill>
                </a:rPr>
                <a:t> </a:t>
              </a:r>
              <a:r>
                <a:rPr lang="en-US" sz="1300" b="0" spc="0" dirty="0">
                  <a:solidFill>
                    <a:srgbClr val="292828"/>
                  </a:solidFill>
                </a:rPr>
                <a:t>&amp; Petroleum </a:t>
              </a:r>
            </a:p>
            <a:p>
              <a:pPr marL="1588" lvl="1">
                <a:lnSpc>
                  <a:spcPct val="110000"/>
                </a:lnSpc>
              </a:pPr>
              <a:r>
                <a:rPr lang="en-US" sz="1300" dirty="0">
                  <a:solidFill>
                    <a:srgbClr val="292828"/>
                  </a:solidFill>
                </a:rPr>
                <a:t>Pharmaceuticals</a:t>
              </a:r>
            </a:p>
            <a:p>
              <a:pPr marL="1588" lvl="1">
                <a:lnSpc>
                  <a:spcPct val="90000"/>
                </a:lnSpc>
              </a:pPr>
              <a:r>
                <a:rPr lang="en-US" sz="1300" dirty="0">
                  <a:solidFill>
                    <a:srgbClr val="292828"/>
                  </a:solidFill>
                </a:rPr>
                <a:t>   &amp; Medical Devices </a:t>
              </a:r>
            </a:p>
            <a:p>
              <a:pPr marL="1588" lvl="1" indent="0" algn="l">
                <a:lnSpc>
                  <a:spcPct val="110000"/>
                </a:lnSpc>
              </a:pPr>
              <a:r>
                <a:rPr lang="en-US" sz="1300" b="0" spc="0" dirty="0">
                  <a:solidFill>
                    <a:srgbClr val="292828"/>
                  </a:solidFill>
                </a:rPr>
                <a:t>Telecommunications, </a:t>
              </a:r>
            </a:p>
            <a:p>
              <a:pPr marL="1588" lvl="1" indent="0" algn="l">
                <a:lnSpc>
                  <a:spcPct val="90000"/>
                </a:lnSpc>
              </a:pPr>
              <a:r>
                <a:rPr lang="en-US" sz="1300" b="0" spc="0" dirty="0">
                  <a:solidFill>
                    <a:srgbClr val="292828"/>
                  </a:solidFill>
                </a:rPr>
                <a:t>   Internet, and Media </a:t>
              </a:r>
            </a:p>
            <a:p>
              <a:pPr marL="1588" lvl="1" indent="0" algn="l">
                <a:lnSpc>
                  <a:spcPct val="110000"/>
                </a:lnSpc>
              </a:pPr>
              <a:r>
                <a:rPr lang="en-US" sz="1300" b="0" spc="0" dirty="0">
                  <a:solidFill>
                    <a:srgbClr val="292828"/>
                  </a:solidFill>
                </a:rPr>
                <a:t>Transportation </a:t>
              </a:r>
            </a:p>
            <a:p>
              <a:pPr marL="1588" lvl="1" indent="0" algn="l">
                <a:lnSpc>
                  <a:spcPct val="110000"/>
                </a:lnSpc>
              </a:pPr>
              <a:r>
                <a:rPr lang="en-US" sz="1300" b="0" spc="0" dirty="0">
                  <a:solidFill>
                    <a:srgbClr val="292828"/>
                  </a:solidFill>
                </a:rPr>
                <a:t>Water </a:t>
              </a:r>
            </a:p>
          </p:txBody>
        </p:sp>
      </p:grpSp>
    </p:spTree>
    <p:extLst>
      <p:ext uri="{BB962C8B-B14F-4D97-AF65-F5344CB8AC3E}">
        <p14:creationId xmlns:p14="http://schemas.microsoft.com/office/powerpoint/2010/main" val="911725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with Text">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601801" y="345366"/>
            <a:ext cx="10972800" cy="530352"/>
          </a:xfrm>
          <a:prstGeom prst="rect">
            <a:avLst/>
          </a:prstGeom>
        </p:spPr>
        <p:txBody>
          <a:bodyPr wrap="square" lIns="0" anchor="b" anchorCtr="0">
            <a:noAutofit/>
          </a:bodyPr>
          <a:lstStyle>
            <a:lvl1pPr algn="l">
              <a:lnSpc>
                <a:spcPts val="2650"/>
              </a:lnSpc>
              <a:tabLst>
                <a:tab pos="7315200" algn="r"/>
              </a:tabLst>
              <a:defRPr sz="2800" b="1" baseline="0">
                <a:solidFill>
                  <a:srgbClr val="00467F"/>
                </a:solidFill>
                <a:latin typeface="Century Gothic" pitchFamily="34" charset="0"/>
              </a:defRPr>
            </a:lvl1pPr>
          </a:lstStyle>
          <a:p>
            <a:pPr marL="0" lvl="0" algn="l" defTabSz="457200">
              <a:lnSpc>
                <a:spcPts val="2750"/>
              </a:lnSpc>
            </a:pPr>
            <a:r>
              <a:rPr lang="en-US" dirty="0"/>
              <a:t>Click to edit Master title style</a:t>
            </a:r>
          </a:p>
        </p:txBody>
      </p:sp>
      <p:sp>
        <p:nvSpPr>
          <p:cNvPr id="11" name="Text Placeholder 4"/>
          <p:cNvSpPr>
            <a:spLocks noGrp="1"/>
          </p:cNvSpPr>
          <p:nvPr>
            <p:ph type="body" sz="quarter" idx="14"/>
          </p:nvPr>
        </p:nvSpPr>
        <p:spPr>
          <a:xfrm>
            <a:off x="443345" y="1273486"/>
            <a:ext cx="11131257" cy="4916105"/>
          </a:xfrm>
          <a:prstGeom prst="rect">
            <a:avLst/>
          </a:prstGeom>
        </p:spPr>
        <p:txBody>
          <a:bodyPr lIns="0">
            <a:noAutofit/>
          </a:bodyPr>
          <a:lstStyle>
            <a:lvl1pPr marL="117475" indent="-117475" algn="l" defTabSz="457200" rtl="0" eaLnBrk="1" latinLnBrk="0" hangingPunct="1">
              <a:spcBef>
                <a:spcPct val="20000"/>
              </a:spcBef>
              <a:buClr>
                <a:schemeClr val="bg1"/>
              </a:buClr>
              <a:buSzPct val="100000"/>
              <a:buFont typeface="Calibri" pitchFamily="34" charset="0"/>
              <a:buChar char=" "/>
              <a:defRPr lang="en-US" sz="2200" b="1" kern="1200" dirty="0" smtClean="0">
                <a:solidFill>
                  <a:srgbClr val="000000"/>
                </a:solidFill>
                <a:latin typeface="+mn-lt"/>
                <a:ea typeface="+mn-ea"/>
                <a:cs typeface="+mn-cs"/>
              </a:defRPr>
            </a:lvl1pPr>
            <a:lvl2pPr marL="457200" indent="-223838">
              <a:buClr>
                <a:srgbClr val="71ADB6"/>
              </a:buClr>
              <a:buSzPct val="60000"/>
              <a:buFont typeface="Arial" pitchFamily="34" charset="0"/>
              <a:buChar char="▀"/>
              <a:defRPr lang="en-US" sz="2000" b="0" kern="1200" dirty="0" smtClean="0">
                <a:solidFill>
                  <a:srgbClr val="000000"/>
                </a:solidFill>
                <a:latin typeface="+mn-lt"/>
                <a:ea typeface="+mn-ea"/>
                <a:cs typeface="+mn-cs"/>
              </a:defRPr>
            </a:lvl2pPr>
            <a:lvl3pPr marL="690563" indent="-233363">
              <a:buClr>
                <a:srgbClr val="71ADB6"/>
              </a:buClr>
              <a:buFont typeface="Calibri" pitchFamily="34" charset="0"/>
              <a:buChar char="−"/>
              <a:defRPr lang="en-US" sz="2000" kern="1200" dirty="0" smtClean="0">
                <a:solidFill>
                  <a:srgbClr val="000000"/>
                </a:solidFill>
                <a:latin typeface="+mn-lt"/>
                <a:ea typeface="+mn-ea"/>
                <a:cs typeface="+mn-cs"/>
              </a:defRPr>
            </a:lvl3pPr>
            <a:lvl4pPr marL="919163" indent="-228600" defTabSz="457200">
              <a:buClr>
                <a:srgbClr val="71ADB6"/>
              </a:buClr>
              <a:buSzPct val="80000"/>
              <a:buFont typeface="Wingdings" pitchFamily="2" charset="2"/>
              <a:buChar char="§"/>
              <a:tabLst/>
              <a:defRPr baseline="0">
                <a:solidFill>
                  <a:srgbClr val="000000"/>
                </a:solidFill>
              </a:defRPr>
            </a:lvl4pPr>
            <a:lvl5pPr marL="1147763" indent="-233363">
              <a:buClr>
                <a:srgbClr val="71ADB6"/>
              </a:buClr>
              <a:buFont typeface="Arial" pitchFamily="34" charset="0"/>
              <a:buChar char="•"/>
              <a:defRPr lang="en-US" sz="2000" kern="1200" baseline="0" dirty="0">
                <a:solidFill>
                  <a:srgbClr val="000000"/>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676401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1">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41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40057" y="419433"/>
            <a:ext cx="7711337" cy="1694540"/>
          </a:xfrm>
          <a:prstGeom prst="rect">
            <a:avLst/>
          </a:prstGeom>
        </p:spPr>
        <p:txBody>
          <a:bodyPr anchor="b" anchorCtr="0">
            <a:normAutofit/>
          </a:bodyPr>
          <a:lstStyle>
            <a:lvl1pPr algn="l">
              <a:defRPr sz="3000" b="0" i="0">
                <a:solidFill>
                  <a:srgbClr val="0C3E70"/>
                </a:solidFill>
                <a:latin typeface="Century Gothic"/>
                <a:cs typeface="Century Gothic"/>
              </a:defRPr>
            </a:lvl1pPr>
          </a:lstStyle>
          <a:p>
            <a:r>
              <a:rPr lang="en-US" dirty="0"/>
              <a:t>Slide Headline Goes Here</a:t>
            </a:r>
          </a:p>
        </p:txBody>
      </p:sp>
      <p:sp>
        <p:nvSpPr>
          <p:cNvPr id="8" name="Text Placeholder 7"/>
          <p:cNvSpPr>
            <a:spLocks noGrp="1"/>
          </p:cNvSpPr>
          <p:nvPr>
            <p:ph type="body" sz="quarter" idx="13" hasCustomPrompt="1"/>
          </p:nvPr>
        </p:nvSpPr>
        <p:spPr>
          <a:xfrm>
            <a:off x="940056" y="2297546"/>
            <a:ext cx="5176515" cy="593117"/>
          </a:xfrm>
          <a:prstGeom prst="rect">
            <a:avLst/>
          </a:prstGeom>
        </p:spPr>
        <p:txBody>
          <a:bodyPr anchor="ctr"/>
          <a:lstStyle>
            <a:lvl1pPr marL="0" indent="0">
              <a:buSzPct val="100000"/>
              <a:buFontTx/>
              <a:buNone/>
              <a:defRPr sz="2200" b="0" cap="all" baseline="0">
                <a:solidFill>
                  <a:srgbClr val="0C3E70"/>
                </a:solidFill>
              </a:defRPr>
            </a:lvl1pPr>
            <a:lvl2pPr marL="742950" indent="-285750">
              <a:buSzPct val="100000"/>
              <a:buFontTx/>
              <a:buBlip>
                <a:blip r:embed="rId2"/>
              </a:buBlip>
              <a:defRPr sz="1800" b="1">
                <a:solidFill>
                  <a:schemeClr val="accent3"/>
                </a:solidFill>
              </a:defRPr>
            </a:lvl2pPr>
            <a:lvl3pPr marL="1143000" indent="-228600">
              <a:buSzPct val="100000"/>
              <a:buFontTx/>
              <a:buBlip>
                <a:blip r:embed="rId3"/>
              </a:buBlip>
              <a:defRPr sz="1600">
                <a:solidFill>
                  <a:schemeClr val="accent3"/>
                </a:solidFill>
              </a:defRPr>
            </a:lvl3pPr>
            <a:lvl4pPr>
              <a:defRPr>
                <a:solidFill>
                  <a:schemeClr val="accent3"/>
                </a:solidFill>
              </a:defRPr>
            </a:lvl4pPr>
            <a:lvl5pPr>
              <a:defRPr>
                <a:solidFill>
                  <a:schemeClr val="accent3"/>
                </a:solidFill>
              </a:defRPr>
            </a:lvl5pPr>
          </a:lstStyle>
          <a:p>
            <a:pPr lvl="0"/>
            <a:r>
              <a:rPr lang="en-US" dirty="0"/>
              <a:t>SUBHEAD GOES HERE</a:t>
            </a:r>
          </a:p>
        </p:txBody>
      </p:sp>
      <p:sp>
        <p:nvSpPr>
          <p:cNvPr id="16" name="Content Placeholder 15"/>
          <p:cNvSpPr>
            <a:spLocks noGrp="1"/>
          </p:cNvSpPr>
          <p:nvPr>
            <p:ph sz="quarter" idx="15" hasCustomPrompt="1"/>
          </p:nvPr>
        </p:nvSpPr>
        <p:spPr>
          <a:xfrm>
            <a:off x="939801" y="3113987"/>
            <a:ext cx="5177367" cy="1884242"/>
          </a:xfrm>
          <a:prstGeom prst="rect">
            <a:avLst/>
          </a:prstGeom>
        </p:spPr>
        <p:txBody>
          <a:bodyPr vert="horz"/>
          <a:lstStyle>
            <a:lvl1pPr marL="0" indent="0">
              <a:spcBef>
                <a:spcPts val="600"/>
              </a:spcBef>
              <a:buNone/>
              <a:defRPr sz="1200" b="1" cap="all" baseline="0">
                <a:solidFill>
                  <a:srgbClr val="7FB9C2"/>
                </a:solidFill>
              </a:defRPr>
            </a:lvl1pPr>
            <a:lvl2pPr marL="0" indent="0">
              <a:lnSpc>
                <a:spcPct val="70000"/>
              </a:lnSpc>
              <a:spcBef>
                <a:spcPts val="600"/>
              </a:spcBef>
              <a:buNone/>
              <a:defRPr sz="1800" baseline="0">
                <a:solidFill>
                  <a:srgbClr val="0C3E70"/>
                </a:solidFill>
              </a:defRPr>
            </a:lvl2pPr>
            <a:lvl3pPr marL="0" indent="0">
              <a:spcBef>
                <a:spcPts val="600"/>
              </a:spcBef>
              <a:buNone/>
              <a:defRPr sz="1200" baseline="0">
                <a:solidFill>
                  <a:srgbClr val="0C3E70"/>
                </a:solidFill>
              </a:defRPr>
            </a:lvl3pPr>
            <a:lvl4pPr marL="1371600" indent="0">
              <a:buNone/>
              <a:defRPr sz="1200">
                <a:solidFill>
                  <a:srgbClr val="FFFFFF"/>
                </a:solidFill>
              </a:defRPr>
            </a:lvl4pPr>
            <a:lvl5pPr marL="1828800" indent="0">
              <a:buNone/>
              <a:defRPr sz="1200">
                <a:solidFill>
                  <a:srgbClr val="FFFFFF"/>
                </a:solidFill>
              </a:defRPr>
            </a:lvl5pPr>
          </a:lstStyle>
          <a:p>
            <a:pPr lvl="0"/>
            <a:r>
              <a:rPr lang="en-US" dirty="0"/>
              <a:t>PRESENTED TO</a:t>
            </a:r>
          </a:p>
          <a:p>
            <a:pPr lvl="1"/>
            <a:r>
              <a:rPr lang="en-US" dirty="0"/>
              <a:t>Company Name Here</a:t>
            </a:r>
          </a:p>
          <a:p>
            <a:pPr lvl="0"/>
            <a:endParaRPr lang="en-US" dirty="0"/>
          </a:p>
          <a:p>
            <a:pPr lvl="0"/>
            <a:r>
              <a:rPr lang="en-US" dirty="0"/>
              <a:t>PRESENTED BY</a:t>
            </a:r>
          </a:p>
          <a:p>
            <a:pPr lvl="1"/>
            <a:r>
              <a:rPr lang="en-US" dirty="0"/>
              <a:t>Name of Author</a:t>
            </a:r>
          </a:p>
          <a:p>
            <a:pPr lvl="1"/>
            <a:endParaRPr lang="en-US" dirty="0"/>
          </a:p>
          <a:p>
            <a:pPr lvl="2"/>
            <a:r>
              <a:rPr lang="en-US" dirty="0"/>
              <a:t>Date Goes Here</a:t>
            </a:r>
          </a:p>
          <a:p>
            <a:pPr lvl="1"/>
            <a:endParaRPr lang="en-US" dirty="0"/>
          </a:p>
          <a:p>
            <a:pPr lvl="0"/>
            <a:endParaRPr lang="en-US" dirty="0"/>
          </a:p>
        </p:txBody>
      </p:sp>
    </p:spTree>
    <p:extLst>
      <p:ext uri="{BB962C8B-B14F-4D97-AF65-F5344CB8AC3E}">
        <p14:creationId xmlns:p14="http://schemas.microsoft.com/office/powerpoint/2010/main" val="229493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1003301" y="1912714"/>
            <a:ext cx="10147300" cy="3886424"/>
          </a:xfrm>
          <a:prstGeom prst="rect">
            <a:avLst/>
          </a:prstGeom>
        </p:spPr>
        <p:txBody>
          <a:bodyPr vert="horz"/>
          <a:lstStyle>
            <a:lvl1pPr marL="0" indent="0">
              <a:buNone/>
              <a:defRPr sz="2800" spc="100" baseline="0">
                <a:solidFill>
                  <a:srgbClr val="0C3E70"/>
                </a:solidFill>
              </a:defRPr>
            </a:lvl1pPr>
            <a:lvl2pPr marL="0" indent="0">
              <a:spcBef>
                <a:spcPts val="0"/>
              </a:spcBef>
              <a:buNone/>
              <a:defRPr sz="1500" baseline="0">
                <a:solidFill>
                  <a:srgbClr val="000000"/>
                </a:solidFill>
                <a:latin typeface="Calibri"/>
                <a:cs typeface="Calibri"/>
              </a:defRPr>
            </a:lvl2pPr>
            <a:lvl3pPr marL="914400" indent="0">
              <a:buNone/>
              <a:defRPr/>
            </a:lvl3pPr>
            <a:lvl4pPr marL="1371600" indent="0">
              <a:buNone/>
              <a:defRPr/>
            </a:lvl4pPr>
            <a:lvl5pPr marL="1828800" indent="0">
              <a:buNone/>
              <a:defRPr/>
            </a:lvl5pPr>
          </a:lstStyle>
          <a:p>
            <a:pPr lvl="0"/>
            <a:r>
              <a:rPr lang="en-US" dirty="0"/>
              <a:t>Disclaimer</a:t>
            </a:r>
          </a:p>
          <a:p>
            <a:pPr lvl="0"/>
            <a:endParaRPr lang="en-US" dirty="0"/>
          </a:p>
          <a:p>
            <a:pPr lvl="1"/>
            <a:r>
              <a:rPr lang="en-US" sz="1500" dirty="0">
                <a:latin typeface="Calibri"/>
                <a:cs typeface="Calibri"/>
              </a:rPr>
              <a:t>Disclaimer Text Goes Here</a:t>
            </a:r>
            <a:endParaRPr lang="en-US" dirty="0"/>
          </a:p>
          <a:p>
            <a:pPr lvl="0"/>
            <a:endParaRPr lang="en-US" dirty="0"/>
          </a:p>
        </p:txBody>
      </p:sp>
      <p:cxnSp>
        <p:nvCxnSpPr>
          <p:cNvPr id="5" name="Straight Connector 4"/>
          <p:cNvCxnSpPr/>
          <p:nvPr userDrawn="1"/>
        </p:nvCxnSpPr>
        <p:spPr>
          <a:xfrm>
            <a:off x="1142609" y="2675671"/>
            <a:ext cx="893676" cy="0"/>
          </a:xfrm>
          <a:prstGeom prst="line">
            <a:avLst/>
          </a:prstGeom>
          <a:ln w="57150" cmpd="sng">
            <a:solidFill>
              <a:srgbClr val="7FB9C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91927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6" name="Title Placeholder 2"/>
          <p:cNvSpPr>
            <a:spLocks noGrp="1"/>
          </p:cNvSpPr>
          <p:nvPr>
            <p:ph type="title" hasCustomPrompt="1"/>
          </p:nvPr>
        </p:nvSpPr>
        <p:spPr>
          <a:xfrm>
            <a:off x="987747" y="15962"/>
            <a:ext cx="9097476" cy="1143000"/>
          </a:xfrm>
          <a:prstGeom prst="rect">
            <a:avLst/>
          </a:prstGeom>
        </p:spPr>
        <p:txBody>
          <a:bodyPr vert="horz" lIns="91440" tIns="45720" rIns="91440" bIns="45720" rtlCol="0" anchor="ctr">
            <a:normAutofit/>
          </a:bodyPr>
          <a:lstStyle>
            <a:lvl1pPr>
              <a:defRPr>
                <a:solidFill>
                  <a:srgbClr val="0C3E7A"/>
                </a:solidFill>
              </a:defRPr>
            </a:lvl1pPr>
          </a:lstStyle>
          <a:p>
            <a:r>
              <a:rPr lang="en-US" dirty="0"/>
              <a:t>Type “Agenda”</a:t>
            </a:r>
          </a:p>
        </p:txBody>
      </p:sp>
      <p:sp>
        <p:nvSpPr>
          <p:cNvPr id="4" name="Text Placeholder 4"/>
          <p:cNvSpPr>
            <a:spLocks noGrp="1"/>
          </p:cNvSpPr>
          <p:nvPr>
            <p:ph type="body" sz="quarter" idx="14"/>
          </p:nvPr>
        </p:nvSpPr>
        <p:spPr>
          <a:xfrm>
            <a:off x="987748" y="1485900"/>
            <a:ext cx="10066333" cy="4703690"/>
          </a:xfrm>
          <a:prstGeom prst="rect">
            <a:avLst/>
          </a:prstGeom>
        </p:spPr>
        <p:txBody>
          <a:bodyPr lIns="0">
            <a:noAutofit/>
          </a:bodyPr>
          <a:lstStyle>
            <a:lvl1pPr marL="117475" indent="-117475" algn="l" defTabSz="457200" rtl="0" eaLnBrk="1" latinLnBrk="0" hangingPunct="1">
              <a:spcBef>
                <a:spcPts val="600"/>
              </a:spcBef>
              <a:buClr>
                <a:schemeClr val="bg1"/>
              </a:buClr>
              <a:buSzPct val="100000"/>
              <a:buFont typeface="Calibri" pitchFamily="34" charset="0"/>
              <a:buChar char=" "/>
              <a:defRPr lang="en-US" sz="2400" b="0" kern="1200" dirty="0" smtClean="0">
                <a:solidFill>
                  <a:schemeClr val="accent5"/>
                </a:solidFill>
                <a:latin typeface="Century Gothic" panose="020B0502020202020204" pitchFamily="34" charset="0"/>
                <a:ea typeface="+mn-ea"/>
                <a:cs typeface="+mn-cs"/>
              </a:defRPr>
            </a:lvl1pPr>
            <a:lvl2pPr marL="457200" indent="-223838">
              <a:spcBef>
                <a:spcPts val="600"/>
              </a:spcBef>
              <a:buClr>
                <a:srgbClr val="71ADB6"/>
              </a:buClr>
              <a:buSzPct val="130000"/>
              <a:buFont typeface="Calibri" panose="020F0502020204030204" pitchFamily="34" charset="0"/>
              <a:buChar char="–"/>
              <a:defRPr lang="en-US" sz="2200" b="0" kern="1200" dirty="0" smtClean="0">
                <a:solidFill>
                  <a:srgbClr val="000000"/>
                </a:solidFill>
                <a:latin typeface="+mn-lt"/>
                <a:ea typeface="+mn-ea"/>
                <a:cs typeface="+mn-cs"/>
              </a:defRPr>
            </a:lvl2pPr>
            <a:lvl3pPr marL="690563" indent="-233363">
              <a:spcBef>
                <a:spcPts val="600"/>
              </a:spcBef>
              <a:buClr>
                <a:srgbClr val="71ADB6"/>
              </a:buClr>
              <a:buFont typeface="Calibri" pitchFamily="34" charset="0"/>
              <a:buChar char="•"/>
              <a:defRPr lang="en-US" sz="2000" kern="1200" dirty="0" smtClean="0">
                <a:solidFill>
                  <a:srgbClr val="000000"/>
                </a:solidFill>
                <a:latin typeface="+mn-lt"/>
                <a:ea typeface="+mn-ea"/>
                <a:cs typeface="+mn-cs"/>
              </a:defRPr>
            </a:lvl3pPr>
            <a:lvl4pPr marL="919163" indent="-228600" defTabSz="457200">
              <a:spcBef>
                <a:spcPts val="600"/>
              </a:spcBef>
              <a:buClr>
                <a:srgbClr val="71ADB6"/>
              </a:buClr>
              <a:buSzPct val="80000"/>
              <a:buFont typeface="Wingdings" pitchFamily="2" charset="2"/>
              <a:buChar char="§"/>
              <a:tabLst/>
              <a:defRPr sz="1800" baseline="0">
                <a:solidFill>
                  <a:srgbClr val="000000"/>
                </a:solidFill>
              </a:defRPr>
            </a:lvl4pPr>
            <a:lvl5pPr marL="1085850" indent="-171450">
              <a:buClr>
                <a:srgbClr val="71ADB6"/>
              </a:buClr>
              <a:buFont typeface="Calibri" panose="020F0502020204030204" pitchFamily="34" charset="0"/>
              <a:buChar char="₊"/>
              <a:defRPr lang="en-US" sz="1800" kern="1200" baseline="0" dirty="0">
                <a:solidFill>
                  <a:srgbClr val="000000"/>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98582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Text Slide">
    <p:spTree>
      <p:nvGrpSpPr>
        <p:cNvPr id="1" name=""/>
        <p:cNvGrpSpPr/>
        <p:nvPr/>
      </p:nvGrpSpPr>
      <p:grpSpPr>
        <a:xfrm>
          <a:off x="0" y="0"/>
          <a:ext cx="0" cy="0"/>
          <a:chOff x="0" y="0"/>
          <a:chExt cx="0" cy="0"/>
        </a:xfrm>
      </p:grpSpPr>
      <p:sp>
        <p:nvSpPr>
          <p:cNvPr id="6" name="Title Placeholder 2"/>
          <p:cNvSpPr>
            <a:spLocks noGrp="1"/>
          </p:cNvSpPr>
          <p:nvPr>
            <p:ph type="title"/>
          </p:nvPr>
        </p:nvSpPr>
        <p:spPr>
          <a:xfrm>
            <a:off x="987747" y="15962"/>
            <a:ext cx="9097476" cy="1143000"/>
          </a:xfrm>
          <a:prstGeom prst="rect">
            <a:avLst/>
          </a:prstGeom>
        </p:spPr>
        <p:txBody>
          <a:bodyPr vert="horz" lIns="91440" tIns="45720" rIns="91440" bIns="45720" rtlCol="0" anchor="ctr">
            <a:normAutofit/>
          </a:bodyPr>
          <a:lstStyle>
            <a:lvl1pPr>
              <a:defRPr>
                <a:solidFill>
                  <a:srgbClr val="0C3E7A"/>
                </a:solidFill>
              </a:defRPr>
            </a:lvl1pPr>
          </a:lstStyle>
          <a:p>
            <a:r>
              <a:rPr lang="en-US" dirty="0"/>
              <a:t>Click to edit Master title style</a:t>
            </a:r>
          </a:p>
        </p:txBody>
      </p:sp>
      <p:sp>
        <p:nvSpPr>
          <p:cNvPr id="9" name="Text Placeholder 4"/>
          <p:cNvSpPr>
            <a:spLocks noGrp="1"/>
          </p:cNvSpPr>
          <p:nvPr>
            <p:ph type="body" sz="quarter" idx="14"/>
          </p:nvPr>
        </p:nvSpPr>
        <p:spPr>
          <a:xfrm>
            <a:off x="987748" y="1485900"/>
            <a:ext cx="10066333" cy="4703690"/>
          </a:xfrm>
          <a:prstGeom prst="rect">
            <a:avLst/>
          </a:prstGeom>
        </p:spPr>
        <p:txBody>
          <a:bodyPr lIns="0">
            <a:noAutofit/>
          </a:bodyPr>
          <a:lstStyle>
            <a:lvl1pPr>
              <a:defRPr lang="en-US" sz="2400" b="0" dirty="0" smtClean="0">
                <a:latin typeface="+mn-lt"/>
                <a:cs typeface="+mn-cs"/>
              </a:defRPr>
            </a:lvl1pPr>
            <a:lvl2pPr>
              <a:defRPr lang="en-US" sz="2200" b="0" dirty="0" smtClean="0"/>
            </a:lvl2pPr>
            <a:lvl3pPr>
              <a:defRPr lang="en-US" sz="2000" dirty="0" smtClean="0"/>
            </a:lvl3pPr>
            <a:lvl4pPr>
              <a:defRPr lang="en-US" sz="1800" baseline="0" dirty="0" smtClean="0"/>
            </a:lvl4pPr>
            <a:lvl5pPr>
              <a:defRPr lang="en-US" sz="1800" baseline="0" dirty="0" smtClean="0"/>
            </a:lvl5pPr>
          </a:lstStyle>
          <a:p>
            <a:pPr marL="117475" lvl="0" indent="-117475">
              <a:spcBef>
                <a:spcPts val="600"/>
              </a:spcBef>
              <a:buClr>
                <a:schemeClr val="bg1"/>
              </a:buClr>
              <a:buSzPct val="100000"/>
              <a:buFont typeface="Calibri" pitchFamily="34" charset="0"/>
              <a:buChar char=" "/>
            </a:pPr>
            <a:r>
              <a:rPr lang="en-US" dirty="0"/>
              <a:t>Click to edit Master text styles</a:t>
            </a:r>
          </a:p>
          <a:p>
            <a:pPr marL="457200" lvl="1" indent="-223838">
              <a:spcBef>
                <a:spcPts val="600"/>
              </a:spcBef>
              <a:buClr>
                <a:srgbClr val="71ADB6"/>
              </a:buClr>
              <a:buFont typeface="Calibri" panose="020F0502020204030204" pitchFamily="34" charset="0"/>
            </a:pPr>
            <a:r>
              <a:rPr lang="en-US" dirty="0"/>
              <a:t>Second level</a:t>
            </a:r>
          </a:p>
          <a:p>
            <a:pPr marL="690563" lvl="2" indent="-233363">
              <a:spcBef>
                <a:spcPts val="600"/>
              </a:spcBef>
              <a:buClr>
                <a:srgbClr val="71ADB6"/>
              </a:buClr>
              <a:buFont typeface="Calibri" pitchFamily="34" charset="0"/>
              <a:buChar char="•"/>
            </a:pPr>
            <a:r>
              <a:rPr lang="en-US" dirty="0"/>
              <a:t>Third level</a:t>
            </a:r>
          </a:p>
          <a:p>
            <a:pPr marL="919163" lvl="3" indent="-228600">
              <a:spcBef>
                <a:spcPts val="600"/>
              </a:spcBef>
              <a:buClr>
                <a:srgbClr val="71ADB6"/>
              </a:buClr>
              <a:buSzPct val="80000"/>
              <a:buFont typeface="Wingdings" pitchFamily="2" charset="2"/>
              <a:buChar char="§"/>
              <a:tabLst/>
            </a:pPr>
            <a:r>
              <a:rPr lang="en-US" dirty="0"/>
              <a:t>Fourth level</a:t>
            </a:r>
          </a:p>
          <a:p>
            <a:pPr marL="1085850" lvl="4" indent="-171450">
              <a:buClr>
                <a:srgbClr val="71ADB6"/>
              </a:buClr>
              <a:buFont typeface="Calibri" panose="020F0502020204030204" pitchFamily="34" charset="0"/>
              <a:buChar char="−"/>
            </a:pPr>
            <a:r>
              <a:rPr lang="en-US" dirty="0"/>
              <a:t>Fifth Level</a:t>
            </a:r>
          </a:p>
        </p:txBody>
      </p:sp>
    </p:spTree>
    <p:extLst>
      <p:ext uri="{BB962C8B-B14F-4D97-AF65-F5344CB8AC3E}">
        <p14:creationId xmlns:p14="http://schemas.microsoft.com/office/powerpoint/2010/main" val="1887167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amp; Sub-Header">
    <p:spTree>
      <p:nvGrpSpPr>
        <p:cNvPr id="1" name=""/>
        <p:cNvGrpSpPr/>
        <p:nvPr/>
      </p:nvGrpSpPr>
      <p:grpSpPr>
        <a:xfrm>
          <a:off x="0" y="0"/>
          <a:ext cx="0" cy="0"/>
          <a:chOff x="0" y="0"/>
          <a:chExt cx="0" cy="0"/>
        </a:xfrm>
      </p:grpSpPr>
      <p:sp>
        <p:nvSpPr>
          <p:cNvPr id="6" name="Text Placeholder 4"/>
          <p:cNvSpPr>
            <a:spLocks noGrp="1"/>
          </p:cNvSpPr>
          <p:nvPr>
            <p:ph type="body" sz="quarter" idx="14"/>
          </p:nvPr>
        </p:nvSpPr>
        <p:spPr>
          <a:xfrm>
            <a:off x="987748" y="2697480"/>
            <a:ext cx="10204704" cy="3385430"/>
          </a:xfrm>
          <a:prstGeom prst="rect">
            <a:avLst/>
          </a:prstGeom>
        </p:spPr>
        <p:txBody>
          <a:bodyPr lIns="0">
            <a:noAutofit/>
          </a:bodyPr>
          <a:lstStyle>
            <a:lvl1pPr>
              <a:defRPr lang="en-US" sz="2400" b="0" dirty="0" smtClean="0">
                <a:latin typeface="+mn-lt"/>
                <a:cs typeface="+mn-cs"/>
              </a:defRPr>
            </a:lvl1pPr>
            <a:lvl2pPr>
              <a:defRPr lang="en-US" sz="2200" b="0" dirty="0" smtClean="0"/>
            </a:lvl2pPr>
            <a:lvl3pPr>
              <a:defRPr lang="en-US" sz="2000" dirty="0" smtClean="0"/>
            </a:lvl3pPr>
            <a:lvl4pPr>
              <a:defRPr lang="en-US" sz="1800" baseline="0" dirty="0" smtClean="0"/>
            </a:lvl4pPr>
            <a:lvl5pPr marL="1085850" marR="0" indent="-171450" algn="l" defTabSz="457200" rtl="0" eaLnBrk="1" fontAlgn="auto" latinLnBrk="0" hangingPunct="1">
              <a:lnSpc>
                <a:spcPct val="100000"/>
              </a:lnSpc>
              <a:spcBef>
                <a:spcPct val="20000"/>
              </a:spcBef>
              <a:spcAft>
                <a:spcPts val="0"/>
              </a:spcAft>
              <a:buClr>
                <a:srgbClr val="71ADB6"/>
              </a:buClr>
              <a:buSzTx/>
              <a:buFont typeface="Calibri" panose="020F0502020204030204" pitchFamily="34" charset="0"/>
              <a:buChar char="−"/>
              <a:tabLst/>
              <a:defRPr lang="en-US" sz="1600" kern="1200" baseline="0" noProof="0" dirty="0" smtClean="0">
                <a:solidFill>
                  <a:srgbClr val="000000"/>
                </a:solidFill>
                <a:latin typeface="+mn-lt"/>
                <a:ea typeface="+mn-ea"/>
                <a:cs typeface="+mn-cs"/>
              </a:defRPr>
            </a:lvl5pPr>
          </a:lstStyle>
          <a:p>
            <a:pPr marL="117475" lvl="0" indent="-117475">
              <a:spcBef>
                <a:spcPts val="600"/>
              </a:spcBef>
              <a:buClr>
                <a:schemeClr val="bg1"/>
              </a:buClr>
              <a:buSzPct val="100000"/>
              <a:buFont typeface="Calibri" pitchFamily="34" charset="0"/>
              <a:buChar char=" "/>
            </a:pPr>
            <a:r>
              <a:rPr lang="en-US" dirty="0"/>
              <a:t>Click to edit Master text styles</a:t>
            </a:r>
          </a:p>
          <a:p>
            <a:pPr marL="457200" lvl="1" indent="-223838">
              <a:spcBef>
                <a:spcPts val="600"/>
              </a:spcBef>
              <a:buClr>
                <a:srgbClr val="71ADB6"/>
              </a:buClr>
              <a:buFont typeface="Calibri" panose="020F0502020204030204" pitchFamily="34" charset="0"/>
            </a:pPr>
            <a:r>
              <a:rPr lang="en-US" dirty="0"/>
              <a:t>Second level</a:t>
            </a:r>
          </a:p>
          <a:p>
            <a:pPr marL="690563" lvl="2" indent="-233363">
              <a:spcBef>
                <a:spcPts val="600"/>
              </a:spcBef>
              <a:buClr>
                <a:srgbClr val="71ADB6"/>
              </a:buClr>
              <a:buFont typeface="Calibri" pitchFamily="34" charset="0"/>
              <a:buChar char="•"/>
            </a:pPr>
            <a:r>
              <a:rPr lang="en-US" dirty="0"/>
              <a:t>Third level</a:t>
            </a:r>
          </a:p>
          <a:p>
            <a:pPr marL="919163" lvl="3" indent="-228600">
              <a:spcBef>
                <a:spcPts val="600"/>
              </a:spcBef>
              <a:buClr>
                <a:srgbClr val="71ADB6"/>
              </a:buClr>
              <a:buSzPct val="80000"/>
              <a:buFont typeface="Wingdings" pitchFamily="2" charset="2"/>
              <a:buChar char="§"/>
              <a:tabLst/>
            </a:pPr>
            <a:r>
              <a:rPr lang="en-US" dirty="0"/>
              <a:t>Fourth level</a:t>
            </a:r>
          </a:p>
          <a:p>
            <a:pPr marL="1085850" marR="0" lvl="4" indent="-171450" algn="l" defTabSz="457200" rtl="0" eaLnBrk="1" fontAlgn="auto" latinLnBrk="0" hangingPunct="1">
              <a:lnSpc>
                <a:spcPct val="100000"/>
              </a:lnSpc>
              <a:spcBef>
                <a:spcPct val="20000"/>
              </a:spcBef>
              <a:spcAft>
                <a:spcPts val="0"/>
              </a:spcAft>
              <a:buClr>
                <a:srgbClr val="71ADB6"/>
              </a:buClr>
              <a:buSzTx/>
              <a:buFont typeface="Calibri" panose="020F050202020403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Fifth Level</a:t>
            </a:r>
          </a:p>
          <a:p>
            <a:pPr marL="919163" lvl="3" indent="-228600">
              <a:spcBef>
                <a:spcPts val="600"/>
              </a:spcBef>
              <a:buClr>
                <a:srgbClr val="71ADB6"/>
              </a:buClr>
              <a:buSzPct val="80000"/>
              <a:buFont typeface="Wingdings" pitchFamily="2" charset="2"/>
              <a:buChar char="§"/>
              <a:tabLst/>
            </a:pPr>
            <a:endParaRPr lang="en-US" dirty="0"/>
          </a:p>
          <a:p>
            <a:pPr marL="919163" lvl="4" indent="-228600">
              <a:spcBef>
                <a:spcPts val="600"/>
              </a:spcBef>
              <a:buClr>
                <a:srgbClr val="71ADB6"/>
              </a:buClr>
              <a:buSzPct val="80000"/>
              <a:buFont typeface="Wingdings" pitchFamily="2" charset="2"/>
              <a:buChar char="§"/>
              <a:tabLst/>
            </a:pPr>
            <a:endParaRPr lang="en-US" dirty="0"/>
          </a:p>
        </p:txBody>
      </p:sp>
      <p:sp>
        <p:nvSpPr>
          <p:cNvPr id="4" name="Title 3"/>
          <p:cNvSpPr>
            <a:spLocks noGrp="1"/>
          </p:cNvSpPr>
          <p:nvPr>
            <p:ph type="title" hasCustomPrompt="1"/>
          </p:nvPr>
        </p:nvSpPr>
        <p:spPr>
          <a:xfrm>
            <a:off x="985520" y="152718"/>
            <a:ext cx="9131808" cy="941832"/>
          </a:xfrm>
          <a:prstGeom prst="rect">
            <a:avLst/>
          </a:prstGeom>
        </p:spPr>
        <p:txBody>
          <a:bodyPr/>
          <a:lstStyle>
            <a:lvl1pPr>
              <a:defRPr>
                <a:solidFill>
                  <a:srgbClr val="0C3E7A"/>
                </a:solidFill>
              </a:defRPr>
            </a:lvl1pPr>
          </a:lstStyle>
          <a:p>
            <a:r>
              <a:rPr lang="en-US" dirty="0"/>
              <a:t>Type “HEADING” (22pt)</a:t>
            </a:r>
            <a:br>
              <a:rPr lang="en-US" dirty="0"/>
            </a:br>
            <a:r>
              <a:rPr lang="en-US" dirty="0"/>
              <a:t>Type “Sub-Heading”</a:t>
            </a:r>
          </a:p>
        </p:txBody>
      </p:sp>
      <p:sp>
        <p:nvSpPr>
          <p:cNvPr id="10" name="Text Placeholder 9"/>
          <p:cNvSpPr>
            <a:spLocks noGrp="1"/>
          </p:cNvSpPr>
          <p:nvPr>
            <p:ph type="body" sz="quarter" idx="15" hasCustomPrompt="1"/>
          </p:nvPr>
        </p:nvSpPr>
        <p:spPr>
          <a:xfrm>
            <a:off x="988485" y="1393826"/>
            <a:ext cx="10204449" cy="1029335"/>
          </a:xfrm>
          <a:prstGeom prst="rect">
            <a:avLst/>
          </a:prstGeom>
        </p:spPr>
        <p:txBody>
          <a:bodyPr/>
          <a:lstStyle>
            <a:lvl1pPr>
              <a:spcBef>
                <a:spcPts val="0"/>
              </a:spcBef>
              <a:defRPr sz="2400" baseline="0">
                <a:solidFill>
                  <a:srgbClr val="0C3E7A"/>
                </a:solidFill>
                <a:latin typeface="Calibri" panose="020F0502020204030204" pitchFamily="34" charset="0"/>
              </a:defRPr>
            </a:lvl1pPr>
          </a:lstStyle>
          <a:p>
            <a:pPr lvl="0"/>
            <a:r>
              <a:rPr lang="en-US" dirty="0"/>
              <a:t>Call out text here</a:t>
            </a:r>
          </a:p>
          <a:p>
            <a:pPr lvl="0"/>
            <a:endParaRPr lang="en-US" dirty="0"/>
          </a:p>
        </p:txBody>
      </p:sp>
    </p:spTree>
    <p:extLst>
      <p:ext uri="{BB962C8B-B14F-4D97-AF65-F5344CB8AC3E}">
        <p14:creationId xmlns:p14="http://schemas.microsoft.com/office/powerpoint/2010/main" val="356238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2397126" y="2417764"/>
            <a:ext cx="7397751" cy="2022475"/>
          </a:xfrm>
          <a:prstGeom prst="rect">
            <a:avLst/>
          </a:prstGeom>
        </p:spPr>
        <p:txBody>
          <a:bodyPr/>
          <a:lstStyle>
            <a:lvl1pPr algn="ctr">
              <a:defRPr sz="3200">
                <a:solidFill>
                  <a:srgbClr val="0C3E7A"/>
                </a:solidFill>
              </a:defRPr>
            </a:lvl1pPr>
          </a:lstStyle>
          <a:p>
            <a:pPr lvl="0"/>
            <a:r>
              <a:rPr lang="en-US" dirty="0"/>
              <a:t>Click to edit Master text styles</a:t>
            </a:r>
          </a:p>
        </p:txBody>
      </p:sp>
    </p:spTree>
    <p:extLst>
      <p:ext uri="{BB962C8B-B14F-4D97-AF65-F5344CB8AC3E}">
        <p14:creationId xmlns:p14="http://schemas.microsoft.com/office/powerpoint/2010/main" val="2660921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with Chart">
    <p:spTree>
      <p:nvGrpSpPr>
        <p:cNvPr id="1" name=""/>
        <p:cNvGrpSpPr/>
        <p:nvPr/>
      </p:nvGrpSpPr>
      <p:grpSpPr>
        <a:xfrm>
          <a:off x="0" y="0"/>
          <a:ext cx="0" cy="0"/>
          <a:chOff x="0" y="0"/>
          <a:chExt cx="0" cy="0"/>
        </a:xfrm>
      </p:grpSpPr>
      <p:sp>
        <p:nvSpPr>
          <p:cNvPr id="3" name="Chart Placeholder 2"/>
          <p:cNvSpPr>
            <a:spLocks noGrp="1"/>
          </p:cNvSpPr>
          <p:nvPr>
            <p:ph type="chart" sz="quarter" idx="10"/>
          </p:nvPr>
        </p:nvSpPr>
        <p:spPr>
          <a:xfrm>
            <a:off x="6680201" y="1504950"/>
            <a:ext cx="4889500" cy="4457700"/>
          </a:xfrm>
          <a:prstGeom prst="rect">
            <a:avLst/>
          </a:prstGeom>
        </p:spPr>
        <p:txBody>
          <a:bodyPr/>
          <a:lstStyle/>
          <a:p>
            <a:endParaRPr lang="en-US"/>
          </a:p>
        </p:txBody>
      </p:sp>
      <p:sp>
        <p:nvSpPr>
          <p:cNvPr id="5" name="Text Placeholder 4"/>
          <p:cNvSpPr>
            <a:spLocks noGrp="1"/>
          </p:cNvSpPr>
          <p:nvPr>
            <p:ph type="body" sz="quarter" idx="11"/>
          </p:nvPr>
        </p:nvSpPr>
        <p:spPr>
          <a:xfrm>
            <a:off x="482601" y="1504951"/>
            <a:ext cx="5854700" cy="4457700"/>
          </a:xfrm>
          <a:prstGeom prst="rect">
            <a:avLst/>
          </a:prstGeom>
        </p:spPr>
        <p:txBody>
          <a:bodyPr lIns="0">
            <a:noAutofit/>
          </a:bodyPr>
          <a:lstStyle>
            <a:lvl1pPr>
              <a:defRPr lang="en-US" sz="2400" b="0" dirty="0" smtClean="0">
                <a:latin typeface="+mn-lt"/>
                <a:cs typeface="+mn-cs"/>
              </a:defRPr>
            </a:lvl1pPr>
            <a:lvl2pPr>
              <a:defRPr lang="en-US" sz="2200" b="0" dirty="0" smtClean="0"/>
            </a:lvl2pPr>
            <a:lvl3pPr>
              <a:defRPr lang="en-US" sz="2000" dirty="0" smtClean="0"/>
            </a:lvl3pPr>
            <a:lvl4pPr>
              <a:defRPr lang="en-US" sz="1800" baseline="0" dirty="0" smtClean="0"/>
            </a:lvl4pPr>
            <a:lvl5pPr>
              <a:defRPr kumimoji="0" lang="en-US" sz="1800" b="0" i="0" u="none" strike="noStrike" cap="none" spc="0" normalizeH="0" baseline="0" dirty="0">
                <a:ln>
                  <a:noFill/>
                </a:ln>
                <a:effectLst/>
                <a:uLnTx/>
                <a:uFillTx/>
              </a:defRPr>
            </a:lvl5pPr>
          </a:lstStyle>
          <a:p>
            <a:pPr marL="117475" lvl="0" indent="-117475">
              <a:spcBef>
                <a:spcPts val="600"/>
              </a:spcBef>
              <a:buClr>
                <a:schemeClr val="bg1"/>
              </a:buClr>
              <a:buSzPct val="100000"/>
              <a:buFont typeface="Calibri" pitchFamily="34" charset="0"/>
              <a:buChar char=" "/>
            </a:pPr>
            <a:r>
              <a:rPr lang="en-US" dirty="0"/>
              <a:t>Click to edit Master text styles</a:t>
            </a:r>
          </a:p>
          <a:p>
            <a:pPr marL="457200" lvl="1" indent="-223838">
              <a:spcBef>
                <a:spcPts val="600"/>
              </a:spcBef>
              <a:buClr>
                <a:srgbClr val="71ADB6"/>
              </a:buClr>
              <a:buFont typeface="Calibri" panose="020F0502020204030204" pitchFamily="34" charset="0"/>
            </a:pPr>
            <a:r>
              <a:rPr lang="en-US" dirty="0"/>
              <a:t>Second level</a:t>
            </a:r>
          </a:p>
          <a:p>
            <a:pPr marL="690563" lvl="2" indent="-233363">
              <a:spcBef>
                <a:spcPts val="600"/>
              </a:spcBef>
              <a:buClr>
                <a:srgbClr val="71ADB6"/>
              </a:buClr>
              <a:buFont typeface="Calibri" pitchFamily="34" charset="0"/>
              <a:buChar char="•"/>
            </a:pPr>
            <a:r>
              <a:rPr lang="en-US" dirty="0"/>
              <a:t>Third level</a:t>
            </a:r>
          </a:p>
          <a:p>
            <a:pPr marL="919163" lvl="3" indent="-228600">
              <a:spcBef>
                <a:spcPts val="600"/>
              </a:spcBef>
              <a:buClr>
                <a:srgbClr val="71ADB6"/>
              </a:buClr>
              <a:buSzPct val="80000"/>
              <a:buFont typeface="Wingdings" pitchFamily="2" charset="2"/>
              <a:buChar char="§"/>
              <a:tabLst/>
            </a:pPr>
            <a:r>
              <a:rPr lang="en-US" dirty="0"/>
              <a:t>Fourth level</a:t>
            </a:r>
          </a:p>
          <a:p>
            <a:pPr marL="1085850" marR="0" lvl="4" indent="-171450" fontAlgn="auto">
              <a:lnSpc>
                <a:spcPct val="100000"/>
              </a:lnSpc>
              <a:spcAft>
                <a:spcPts val="0"/>
              </a:spcAft>
              <a:buClr>
                <a:srgbClr val="71ADB6"/>
              </a:buClr>
              <a:buSzTx/>
              <a:buFont typeface="Calibri" panose="020F0502020204030204" pitchFamily="34" charset="0"/>
              <a:buChar char="−"/>
              <a:tabLst/>
            </a:pPr>
            <a:r>
              <a:rPr lang="en-US" dirty="0"/>
              <a:t>Fifth level</a:t>
            </a:r>
          </a:p>
        </p:txBody>
      </p:sp>
      <p:sp>
        <p:nvSpPr>
          <p:cNvPr id="8" name="Title Placeholder 2"/>
          <p:cNvSpPr>
            <a:spLocks noGrp="1"/>
          </p:cNvSpPr>
          <p:nvPr>
            <p:ph type="title"/>
          </p:nvPr>
        </p:nvSpPr>
        <p:spPr>
          <a:xfrm>
            <a:off x="987747" y="15962"/>
            <a:ext cx="9097476" cy="1143000"/>
          </a:xfrm>
          <a:prstGeom prst="rect">
            <a:avLst/>
          </a:prstGeom>
        </p:spPr>
        <p:txBody>
          <a:bodyPr vert="horz" lIns="91440" tIns="45720" rIns="91440" bIns="45720" rtlCol="0" anchor="ctr">
            <a:normAutofit/>
          </a:bodyPr>
          <a:lstStyle>
            <a:lvl1pPr>
              <a:defRPr>
                <a:solidFill>
                  <a:srgbClr val="0C3E7A"/>
                </a:solidFill>
              </a:defRPr>
            </a:lvl1pPr>
          </a:lstStyle>
          <a:p>
            <a:r>
              <a:rPr lang="en-US" dirty="0"/>
              <a:t>Click to edit Master title style</a:t>
            </a:r>
          </a:p>
        </p:txBody>
      </p:sp>
    </p:spTree>
    <p:extLst>
      <p:ext uri="{BB962C8B-B14F-4D97-AF65-F5344CB8AC3E}">
        <p14:creationId xmlns:p14="http://schemas.microsoft.com/office/powerpoint/2010/main" val="843515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esented By">
    <p:spTree>
      <p:nvGrpSpPr>
        <p:cNvPr id="1" name=""/>
        <p:cNvGrpSpPr/>
        <p:nvPr/>
      </p:nvGrpSpPr>
      <p:grpSpPr>
        <a:xfrm>
          <a:off x="0" y="0"/>
          <a:ext cx="0" cy="0"/>
          <a:chOff x="0" y="0"/>
          <a:chExt cx="0" cy="0"/>
        </a:xfrm>
      </p:grpSpPr>
      <p:sp>
        <p:nvSpPr>
          <p:cNvPr id="18" name="Text Placeholder 17"/>
          <p:cNvSpPr>
            <a:spLocks noGrp="1"/>
          </p:cNvSpPr>
          <p:nvPr>
            <p:ph type="body" sz="quarter" idx="15" hasCustomPrompt="1"/>
          </p:nvPr>
        </p:nvSpPr>
        <p:spPr>
          <a:xfrm>
            <a:off x="959364" y="2936577"/>
            <a:ext cx="3233240" cy="1036070"/>
          </a:xfrm>
          <a:prstGeom prst="rect">
            <a:avLst/>
          </a:prstGeom>
        </p:spPr>
        <p:txBody>
          <a:bodyPr>
            <a:noAutofit/>
          </a:bodyPr>
          <a:lstStyle>
            <a:lvl1pPr algn="ctr">
              <a:defRPr sz="1600" b="1">
                <a:solidFill>
                  <a:srgbClr val="73ADB4"/>
                </a:solidFill>
              </a:defRPr>
            </a:lvl1pPr>
            <a:lvl2pPr marL="1588" indent="0" algn="ctr">
              <a:lnSpc>
                <a:spcPct val="80000"/>
              </a:lnSpc>
              <a:spcBef>
                <a:spcPts val="200"/>
              </a:spcBef>
              <a:buNone/>
              <a:defRPr sz="1400">
                <a:solidFill>
                  <a:schemeClr val="tx1"/>
                </a:solidFill>
              </a:defRPr>
            </a:lvl2pPr>
          </a:lstStyle>
          <a:p>
            <a:pPr lvl="0"/>
            <a:r>
              <a:rPr lang="en-US" dirty="0"/>
              <a:t>Name Here</a:t>
            </a:r>
          </a:p>
          <a:p>
            <a:pPr lvl="1"/>
            <a:r>
              <a:rPr lang="en-US" dirty="0"/>
              <a:t>Title, Location</a:t>
            </a:r>
          </a:p>
          <a:p>
            <a:pPr lvl="1"/>
            <a:endParaRPr lang="en-US" dirty="0"/>
          </a:p>
          <a:p>
            <a:pPr lvl="1"/>
            <a:r>
              <a:rPr lang="en-US" dirty="0"/>
              <a:t>Phone</a:t>
            </a:r>
          </a:p>
          <a:p>
            <a:pPr lvl="1"/>
            <a:r>
              <a:rPr lang="en-US" dirty="0"/>
              <a:t>Email </a:t>
            </a:r>
          </a:p>
        </p:txBody>
      </p:sp>
      <p:sp>
        <p:nvSpPr>
          <p:cNvPr id="19" name="Text Placeholder 17"/>
          <p:cNvSpPr>
            <a:spLocks noGrp="1"/>
          </p:cNvSpPr>
          <p:nvPr>
            <p:ph type="body" sz="quarter" idx="16" hasCustomPrompt="1"/>
          </p:nvPr>
        </p:nvSpPr>
        <p:spPr>
          <a:xfrm>
            <a:off x="4507647" y="2936577"/>
            <a:ext cx="3233240" cy="1036071"/>
          </a:xfrm>
          <a:prstGeom prst="rect">
            <a:avLst/>
          </a:prstGeom>
        </p:spPr>
        <p:txBody>
          <a:bodyPr>
            <a:noAutofit/>
          </a:bodyPr>
          <a:lstStyle>
            <a:lvl1pPr algn="ctr">
              <a:defRPr sz="1600" b="1">
                <a:solidFill>
                  <a:srgbClr val="73ADB4"/>
                </a:solidFill>
              </a:defRPr>
            </a:lvl1pPr>
            <a:lvl2pPr marL="1588" indent="0" algn="ctr">
              <a:lnSpc>
                <a:spcPct val="80000"/>
              </a:lnSpc>
              <a:spcBef>
                <a:spcPts val="200"/>
              </a:spcBef>
              <a:buNone/>
              <a:defRPr sz="1400">
                <a:solidFill>
                  <a:schemeClr val="tx1"/>
                </a:solidFill>
              </a:defRPr>
            </a:lvl2pPr>
          </a:lstStyle>
          <a:p>
            <a:pPr lvl="0"/>
            <a:r>
              <a:rPr lang="en-US" dirty="0"/>
              <a:t>Name Here</a:t>
            </a:r>
          </a:p>
          <a:p>
            <a:pPr lvl="1"/>
            <a:r>
              <a:rPr lang="en-US" dirty="0"/>
              <a:t>Title, Location</a:t>
            </a:r>
          </a:p>
          <a:p>
            <a:pPr lvl="1"/>
            <a:endParaRPr lang="en-US" dirty="0"/>
          </a:p>
          <a:p>
            <a:pPr lvl="1"/>
            <a:r>
              <a:rPr lang="en-US" dirty="0"/>
              <a:t>Phone</a:t>
            </a:r>
          </a:p>
          <a:p>
            <a:pPr lvl="1"/>
            <a:r>
              <a:rPr lang="en-US" dirty="0"/>
              <a:t>Email </a:t>
            </a:r>
          </a:p>
        </p:txBody>
      </p:sp>
      <p:sp>
        <p:nvSpPr>
          <p:cNvPr id="20" name="Text Placeholder 17"/>
          <p:cNvSpPr>
            <a:spLocks noGrp="1"/>
          </p:cNvSpPr>
          <p:nvPr>
            <p:ph type="body" sz="quarter" idx="17" hasCustomPrompt="1"/>
          </p:nvPr>
        </p:nvSpPr>
        <p:spPr>
          <a:xfrm>
            <a:off x="7935575" y="2936577"/>
            <a:ext cx="3233240" cy="1036071"/>
          </a:xfrm>
          <a:prstGeom prst="rect">
            <a:avLst/>
          </a:prstGeom>
        </p:spPr>
        <p:txBody>
          <a:bodyPr>
            <a:noAutofit/>
          </a:bodyPr>
          <a:lstStyle>
            <a:lvl1pPr algn="ctr">
              <a:defRPr sz="1600" b="1">
                <a:solidFill>
                  <a:srgbClr val="73ADB4"/>
                </a:solidFill>
              </a:defRPr>
            </a:lvl1pPr>
            <a:lvl2pPr marL="1588" indent="0" algn="ctr">
              <a:lnSpc>
                <a:spcPct val="80000"/>
              </a:lnSpc>
              <a:spcBef>
                <a:spcPts val="200"/>
              </a:spcBef>
              <a:buNone/>
              <a:defRPr sz="1400">
                <a:solidFill>
                  <a:schemeClr val="tx1"/>
                </a:solidFill>
              </a:defRPr>
            </a:lvl2pPr>
          </a:lstStyle>
          <a:p>
            <a:pPr lvl="0"/>
            <a:r>
              <a:rPr lang="en-US" dirty="0"/>
              <a:t>Name Here</a:t>
            </a:r>
          </a:p>
          <a:p>
            <a:pPr lvl="1"/>
            <a:r>
              <a:rPr lang="en-US" dirty="0"/>
              <a:t>Title, Location</a:t>
            </a:r>
          </a:p>
          <a:p>
            <a:pPr lvl="1"/>
            <a:endParaRPr lang="en-US" dirty="0"/>
          </a:p>
          <a:p>
            <a:pPr lvl="1"/>
            <a:r>
              <a:rPr lang="en-US" dirty="0"/>
              <a:t>Phone</a:t>
            </a:r>
          </a:p>
          <a:p>
            <a:pPr lvl="1"/>
            <a:r>
              <a:rPr lang="en-US" dirty="0"/>
              <a:t>Email </a:t>
            </a:r>
          </a:p>
        </p:txBody>
      </p:sp>
      <p:sp>
        <p:nvSpPr>
          <p:cNvPr id="25" name="Text Placeholder 24"/>
          <p:cNvSpPr>
            <a:spLocks noGrp="1"/>
          </p:cNvSpPr>
          <p:nvPr>
            <p:ph type="body" sz="quarter" idx="18"/>
          </p:nvPr>
        </p:nvSpPr>
        <p:spPr>
          <a:xfrm>
            <a:off x="958851" y="4401449"/>
            <a:ext cx="3234267" cy="1479480"/>
          </a:xfrm>
          <a:prstGeom prst="rect">
            <a:avLst/>
          </a:prstGeom>
        </p:spPr>
        <p:txBody>
          <a:bodyPr>
            <a:noAutofit/>
          </a:bodyPr>
          <a:lstStyle>
            <a:lvl1pPr algn="just">
              <a:defRPr sz="1300">
                <a:solidFill>
                  <a:srgbClr val="000000"/>
                </a:solidFill>
                <a:latin typeface="Calibri"/>
                <a:cs typeface="Calibri"/>
              </a:defRPr>
            </a:lvl1pPr>
          </a:lstStyle>
          <a:p>
            <a:pPr lvl="0"/>
            <a:r>
              <a:rPr lang="en-US" dirty="0"/>
              <a:t>Click to edit Master text styles</a:t>
            </a:r>
          </a:p>
        </p:txBody>
      </p:sp>
      <p:sp>
        <p:nvSpPr>
          <p:cNvPr id="26" name="Text Placeholder 24"/>
          <p:cNvSpPr>
            <a:spLocks noGrp="1"/>
          </p:cNvSpPr>
          <p:nvPr>
            <p:ph type="body" sz="quarter" idx="19"/>
          </p:nvPr>
        </p:nvSpPr>
        <p:spPr>
          <a:xfrm>
            <a:off x="4507133" y="4401449"/>
            <a:ext cx="3234267" cy="1479480"/>
          </a:xfrm>
          <a:prstGeom prst="rect">
            <a:avLst/>
          </a:prstGeom>
        </p:spPr>
        <p:txBody>
          <a:bodyPr>
            <a:noAutofit/>
          </a:bodyPr>
          <a:lstStyle>
            <a:lvl1pPr algn="just">
              <a:defRPr sz="1300">
                <a:solidFill>
                  <a:srgbClr val="000000"/>
                </a:solidFill>
                <a:latin typeface="Calibri"/>
                <a:cs typeface="Calibri"/>
              </a:defRPr>
            </a:lvl1pPr>
          </a:lstStyle>
          <a:p>
            <a:pPr lvl="0"/>
            <a:r>
              <a:rPr lang="en-US" dirty="0"/>
              <a:t>Click to edit Master text styles</a:t>
            </a:r>
          </a:p>
        </p:txBody>
      </p:sp>
      <p:sp>
        <p:nvSpPr>
          <p:cNvPr id="27" name="Text Placeholder 24"/>
          <p:cNvSpPr>
            <a:spLocks noGrp="1"/>
          </p:cNvSpPr>
          <p:nvPr>
            <p:ph type="body" sz="quarter" idx="20"/>
          </p:nvPr>
        </p:nvSpPr>
        <p:spPr>
          <a:xfrm>
            <a:off x="7935061" y="4401449"/>
            <a:ext cx="3234267" cy="1479480"/>
          </a:xfrm>
          <a:prstGeom prst="rect">
            <a:avLst/>
          </a:prstGeom>
        </p:spPr>
        <p:txBody>
          <a:bodyPr>
            <a:noAutofit/>
          </a:bodyPr>
          <a:lstStyle>
            <a:lvl1pPr algn="just">
              <a:defRPr sz="1300">
                <a:solidFill>
                  <a:srgbClr val="000000"/>
                </a:solidFill>
                <a:latin typeface="Calibri"/>
                <a:cs typeface="Calibri"/>
              </a:defRPr>
            </a:lvl1pPr>
          </a:lstStyle>
          <a:p>
            <a:pPr lvl="0"/>
            <a:r>
              <a:rPr lang="en-US" dirty="0"/>
              <a:t>Click to edit Master text styles</a:t>
            </a:r>
          </a:p>
        </p:txBody>
      </p:sp>
      <p:sp>
        <p:nvSpPr>
          <p:cNvPr id="28" name="Title Placeholder 2"/>
          <p:cNvSpPr>
            <a:spLocks noGrp="1"/>
          </p:cNvSpPr>
          <p:nvPr>
            <p:ph type="title" hasCustomPrompt="1"/>
          </p:nvPr>
        </p:nvSpPr>
        <p:spPr>
          <a:xfrm>
            <a:off x="987747" y="15962"/>
            <a:ext cx="9097476" cy="1143000"/>
          </a:xfrm>
          <a:prstGeom prst="rect">
            <a:avLst/>
          </a:prstGeom>
        </p:spPr>
        <p:txBody>
          <a:bodyPr vert="horz" lIns="91440" tIns="45720" rIns="91440" bIns="45720" rtlCol="0" anchor="ctr">
            <a:normAutofit/>
          </a:bodyPr>
          <a:lstStyle>
            <a:lvl1pPr>
              <a:defRPr>
                <a:solidFill>
                  <a:srgbClr val="0C3E7A"/>
                </a:solidFill>
              </a:defRPr>
            </a:lvl1pPr>
          </a:lstStyle>
          <a:p>
            <a:r>
              <a:rPr lang="en-US" dirty="0"/>
              <a:t>Presented By</a:t>
            </a:r>
          </a:p>
        </p:txBody>
      </p:sp>
      <p:sp>
        <p:nvSpPr>
          <p:cNvPr id="9" name="Text Placeholder 8"/>
          <p:cNvSpPr>
            <a:spLocks noGrp="1"/>
          </p:cNvSpPr>
          <p:nvPr>
            <p:ph type="body" sz="quarter" idx="21" hasCustomPrompt="1"/>
          </p:nvPr>
        </p:nvSpPr>
        <p:spPr>
          <a:xfrm>
            <a:off x="973668" y="1630363"/>
            <a:ext cx="3084576" cy="976312"/>
          </a:xfrm>
          <a:prstGeom prst="rect">
            <a:avLst/>
          </a:prstGeom>
        </p:spPr>
        <p:txBody>
          <a:bodyPr/>
          <a:lstStyle>
            <a:lvl1pPr algn="ctr">
              <a:defRPr baseline="0"/>
            </a:lvl1pPr>
          </a:lstStyle>
          <a:p>
            <a:pPr lvl="0"/>
            <a:r>
              <a:rPr lang="en-US" dirty="0"/>
              <a:t>Insert Photo</a:t>
            </a:r>
          </a:p>
        </p:txBody>
      </p:sp>
      <p:sp>
        <p:nvSpPr>
          <p:cNvPr id="11" name="Text Placeholder 10"/>
          <p:cNvSpPr>
            <a:spLocks noGrp="1"/>
          </p:cNvSpPr>
          <p:nvPr>
            <p:ph type="body" sz="quarter" idx="22" hasCustomPrompt="1"/>
          </p:nvPr>
        </p:nvSpPr>
        <p:spPr>
          <a:xfrm>
            <a:off x="4498667" y="1630363"/>
            <a:ext cx="3084576" cy="978408"/>
          </a:xfrm>
          <a:prstGeom prst="rect">
            <a:avLst/>
          </a:prstGeom>
        </p:spPr>
        <p:txBody>
          <a:bodyPr/>
          <a:lstStyle>
            <a:lvl1pPr algn="ctr">
              <a:defRPr/>
            </a:lvl1pPr>
          </a:lstStyle>
          <a:p>
            <a:pPr lvl="0"/>
            <a:r>
              <a:rPr lang="en-US" dirty="0"/>
              <a:t>Insert Photo</a:t>
            </a:r>
          </a:p>
        </p:txBody>
      </p:sp>
      <p:sp>
        <p:nvSpPr>
          <p:cNvPr id="13" name="Text Placeholder 12"/>
          <p:cNvSpPr>
            <a:spLocks noGrp="1"/>
          </p:cNvSpPr>
          <p:nvPr>
            <p:ph type="body" sz="quarter" idx="23" hasCustomPrompt="1"/>
          </p:nvPr>
        </p:nvSpPr>
        <p:spPr>
          <a:xfrm>
            <a:off x="8012320" y="1630363"/>
            <a:ext cx="3079749" cy="978408"/>
          </a:xfrm>
          <a:prstGeom prst="rect">
            <a:avLst/>
          </a:prstGeom>
        </p:spPr>
        <p:txBody>
          <a:bodyPr/>
          <a:lstStyle>
            <a:lvl1pPr algn="ctr">
              <a:defRPr/>
            </a:lvl1pPr>
          </a:lstStyle>
          <a:p>
            <a:pPr lvl="0"/>
            <a:r>
              <a:rPr lang="en-US" dirty="0"/>
              <a:t>Insert Photo</a:t>
            </a:r>
          </a:p>
        </p:txBody>
      </p:sp>
    </p:spTree>
    <p:extLst>
      <p:ext uri="{BB962C8B-B14F-4D97-AF65-F5344CB8AC3E}">
        <p14:creationId xmlns:p14="http://schemas.microsoft.com/office/powerpoint/2010/main" val="213471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image" Target="../media/image8.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theme" Target="../theme/theme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5.xml"/><Relationship Id="rId1" Type="http://schemas.openxmlformats.org/officeDocument/2006/relationships/slideLayout" Target="../slideLayouts/slideLayout14.xml"/><Relationship Id="rId5" Type="http://schemas.openxmlformats.org/officeDocument/2006/relationships/image" Target="../media/image3.png"/><Relationship Id="rId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375400" y="1"/>
            <a:ext cx="5816600" cy="5468938"/>
          </a:xfrm>
          <a:prstGeom prst="rect">
            <a:avLst/>
          </a:prstGeom>
        </p:spPr>
      </p:pic>
      <p:pic>
        <p:nvPicPr>
          <p:cNvPr id="5" name="Picture Placeholder 10" descr="BRA_Cover.png"/>
          <p:cNvPicPr>
            <a:picLocks noChangeAspect="1"/>
          </p:cNvPicPr>
          <p:nvPr/>
        </p:nvPicPr>
        <p:blipFill rotWithShape="1">
          <a:blip r:embed="rId4" cstate="email">
            <a:extLst>
              <a:ext uri="{28A0092B-C50C-407E-A947-70E740481C1C}">
                <a14:useLocalDpi xmlns:a14="http://schemas.microsoft.com/office/drawing/2010/main"/>
              </a:ext>
            </a:extLst>
          </a:blip>
          <a:srcRect l="324" t="950" r="324"/>
          <a:stretch/>
        </p:blipFill>
        <p:spPr>
          <a:xfrm>
            <a:off x="1" y="0"/>
            <a:ext cx="11087100" cy="5468938"/>
          </a:xfrm>
          <a:prstGeom prst="rect">
            <a:avLst/>
          </a:prstGeom>
          <a:noFill/>
          <a:ln>
            <a:noFill/>
          </a:ln>
        </p:spPr>
      </p:pic>
      <p:pic>
        <p:nvPicPr>
          <p:cNvPr id="2" name="Picture 1" descr="Logo.pn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74501" y="6022111"/>
            <a:ext cx="3113024" cy="335280"/>
          </a:xfrm>
          <a:prstGeom prst="rect">
            <a:avLst/>
          </a:prstGeom>
        </p:spPr>
      </p:pic>
      <p:sp>
        <p:nvSpPr>
          <p:cNvPr id="6" name="TextBox 5"/>
          <p:cNvSpPr txBox="1"/>
          <p:nvPr userDrawn="1"/>
        </p:nvSpPr>
        <p:spPr>
          <a:xfrm>
            <a:off x="1" y="6636523"/>
            <a:ext cx="1891865" cy="215444"/>
          </a:xfrm>
          <a:prstGeom prst="rect">
            <a:avLst/>
          </a:prstGeom>
          <a:noFill/>
        </p:spPr>
        <p:txBody>
          <a:bodyPr wrap="none" rtlCol="0">
            <a:spAutoFit/>
          </a:bodyPr>
          <a:lstStyle/>
          <a:p>
            <a:r>
              <a:rPr lang="en-US" sz="800" spc="0" dirty="0">
                <a:solidFill>
                  <a:schemeClr val="accent6"/>
                </a:solidFill>
                <a:latin typeface="Calibri" pitchFamily="34" charset="0"/>
              </a:rPr>
              <a:t>Copyright © 2018 The Brattle Group, Inc.</a:t>
            </a:r>
          </a:p>
        </p:txBody>
      </p:sp>
    </p:spTree>
    <p:extLst>
      <p:ext uri="{BB962C8B-B14F-4D97-AF65-F5344CB8AC3E}">
        <p14:creationId xmlns:p14="http://schemas.microsoft.com/office/powerpoint/2010/main" val="3864130284"/>
      </p:ext>
    </p:extLst>
  </p:cSld>
  <p:clrMap bg1="lt1" tx1="dk1" bg2="lt2" tx2="dk2" accent1="accent1" accent2="accent2" accent3="accent3" accent4="accent4" accent5="accent5" accent6="accent6" hlink="hlink" folHlink="folHlink"/>
  <p:sldLayoutIdLst>
    <p:sldLayoutId id="2147483651" r:id="rId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4355257" y="-1"/>
            <a:ext cx="7867292" cy="6858000"/>
          </a:xfrm>
          <a:prstGeom prst="rect">
            <a:avLst/>
          </a:prstGeom>
        </p:spPr>
      </p:pic>
      <p:pic>
        <p:nvPicPr>
          <p:cNvPr id="8" name="Picture Placeholder 10" descr="BRA PPT 9.22.16-01.png"/>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 y="0"/>
            <a:ext cx="10674351" cy="6858000"/>
          </a:xfrm>
          <a:prstGeom prst="rect">
            <a:avLst/>
          </a:prstGeom>
        </p:spPr>
      </p:pic>
      <p:sp>
        <p:nvSpPr>
          <p:cNvPr id="6" name="TextBox 5"/>
          <p:cNvSpPr txBox="1"/>
          <p:nvPr userDrawn="1"/>
        </p:nvSpPr>
        <p:spPr>
          <a:xfrm>
            <a:off x="1" y="6636523"/>
            <a:ext cx="1891865" cy="215444"/>
          </a:xfrm>
          <a:prstGeom prst="rect">
            <a:avLst/>
          </a:prstGeom>
          <a:noFill/>
        </p:spPr>
        <p:txBody>
          <a:bodyPr wrap="none" rtlCol="0">
            <a:spAutoFit/>
          </a:bodyPr>
          <a:lstStyle/>
          <a:p>
            <a:r>
              <a:rPr lang="en-US" sz="800" spc="0" dirty="0">
                <a:solidFill>
                  <a:schemeClr val="accent6"/>
                </a:solidFill>
                <a:latin typeface="Calibri" pitchFamily="34" charset="0"/>
              </a:rPr>
              <a:t>Copyright © 2018 The Brattle Group, Inc.</a:t>
            </a:r>
          </a:p>
        </p:txBody>
      </p:sp>
      <p:pic>
        <p:nvPicPr>
          <p:cNvPr id="10" name="Picture 9" descr="Logo.png"/>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74501" y="6022111"/>
            <a:ext cx="3113024" cy="335280"/>
          </a:xfrm>
          <a:prstGeom prst="rect">
            <a:avLst/>
          </a:prstGeom>
        </p:spPr>
      </p:pic>
    </p:spTree>
    <p:extLst>
      <p:ext uri="{BB962C8B-B14F-4D97-AF65-F5344CB8AC3E}">
        <p14:creationId xmlns:p14="http://schemas.microsoft.com/office/powerpoint/2010/main" val="1942064194"/>
      </p:ext>
    </p:extLst>
  </p:cSld>
  <p:clrMap bg1="lt1" tx1="dk1" bg2="lt2" tx2="dk2" accent1="accent1" accent2="accent2" accent3="accent3" accent4="accent4" accent5="accent5" accent6="accent6" hlink="hlink" folHlink="folHlink"/>
  <p:sldLayoutIdLst>
    <p:sldLayoutId id="2147483660" r:id="rId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Box 2"/>
          <p:cNvSpPr txBox="1"/>
          <p:nvPr/>
        </p:nvSpPr>
        <p:spPr>
          <a:xfrm>
            <a:off x="10317097" y="6526524"/>
            <a:ext cx="1007007"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C3E70"/>
                </a:solidFill>
                <a:effectLst/>
                <a:uLnTx/>
                <a:uFillTx/>
                <a:latin typeface="Calibri"/>
                <a:ea typeface="+mn-ea"/>
                <a:cs typeface="Calibri"/>
              </a:rPr>
              <a:t>brattle.com</a:t>
            </a:r>
            <a:r>
              <a:rPr kumimoji="0" lang="en-US" sz="900" b="0" i="0" u="none" strike="noStrike" kern="1200" cap="none" spc="0" normalizeH="0" baseline="0" noProof="0" dirty="0">
                <a:ln>
                  <a:noFill/>
                </a:ln>
                <a:solidFill>
                  <a:srgbClr val="0C3E70"/>
                </a:solidFill>
                <a:effectLst/>
                <a:uLnTx/>
                <a:uFillTx/>
                <a:latin typeface="+mn-lt"/>
                <a:ea typeface="+mn-ea"/>
                <a:cs typeface="+mn-cs"/>
              </a:rPr>
              <a:t> </a:t>
            </a:r>
            <a:r>
              <a:rPr kumimoji="0" lang="en-US" sz="900" b="1" i="0" u="none" strike="noStrike" kern="1200" cap="none" spc="0" normalizeH="0" baseline="0" noProof="0" dirty="0">
                <a:ln>
                  <a:noFill/>
                </a:ln>
                <a:solidFill>
                  <a:srgbClr val="C1C3B6"/>
                </a:solidFill>
                <a:effectLst/>
                <a:uLnTx/>
                <a:uFillTx/>
                <a:latin typeface="+mn-lt"/>
                <a:ea typeface="+mn-ea"/>
                <a:cs typeface="+mn-cs"/>
              </a:rPr>
              <a:t>|</a:t>
            </a:r>
            <a:r>
              <a:rPr kumimoji="0" lang="en-US" sz="900" b="0" i="0" u="none" strike="noStrike" kern="1200" cap="none" spc="0" normalizeH="0" baseline="0" noProof="0" dirty="0">
                <a:ln>
                  <a:noFill/>
                </a:ln>
                <a:solidFill>
                  <a:srgbClr val="0C3E70"/>
                </a:solidFill>
                <a:effectLst/>
                <a:uLnTx/>
                <a:uFillTx/>
                <a:latin typeface="+mn-lt"/>
                <a:ea typeface="+mn-ea"/>
                <a:cs typeface="+mn-cs"/>
              </a:rPr>
              <a:t> </a:t>
            </a:r>
            <a:fld id="{D3770BCF-A6D5-884C-89AA-B68168B8517C}" type="slidenum">
              <a:rPr kumimoji="0" lang="en-US" sz="900" b="0" i="0" u="none" strike="noStrike" kern="1200" cap="none" spc="0" normalizeH="0" baseline="0" noProof="0" smtClean="0">
                <a:ln>
                  <a:noFill/>
                </a:ln>
                <a:solidFill>
                  <a:srgbClr val="0C3E70"/>
                </a:solidFill>
                <a:effectLst/>
                <a:uLnTx/>
                <a:uFillTx/>
                <a:latin typeface="+mn-lt"/>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0C3E70"/>
              </a:solidFill>
              <a:effectLst/>
              <a:uLnTx/>
              <a:uFillTx/>
              <a:latin typeface="+mn-lt"/>
              <a:ea typeface="+mn-ea"/>
              <a:cs typeface="+mn-cs"/>
            </a:endParaRPr>
          </a:p>
        </p:txBody>
      </p:sp>
    </p:spTree>
    <p:extLst>
      <p:ext uri="{BB962C8B-B14F-4D97-AF65-F5344CB8AC3E}">
        <p14:creationId xmlns:p14="http://schemas.microsoft.com/office/powerpoint/2010/main" val="1656265087"/>
      </p:ext>
    </p:extLst>
  </p:cSld>
  <p:clrMap bg1="lt1" tx1="dk1" bg2="lt2" tx2="dk2" accent1="accent1" accent2="accent2" accent3="accent3" accent4="accent4" accent5="accent5" accent6="accent6" hlink="hlink" folHlink="folHlink"/>
  <p:sldLayoutIdLst>
    <p:sldLayoutId id="214748365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extBox 1"/>
          <p:cNvSpPr txBox="1"/>
          <p:nvPr/>
        </p:nvSpPr>
        <p:spPr>
          <a:xfrm>
            <a:off x="7996039" y="1046484"/>
            <a:ext cx="184731" cy="369332"/>
          </a:xfrm>
          <a:prstGeom prst="rect">
            <a:avLst/>
          </a:prstGeom>
          <a:noFill/>
        </p:spPr>
        <p:txBody>
          <a:bodyPr wrap="none" rtlCol="0">
            <a:spAutoFit/>
          </a:bodyPr>
          <a:lstStyle/>
          <a:p>
            <a:endParaRPr lang="en-US" sz="1800" dirty="0"/>
          </a:p>
        </p:txBody>
      </p:sp>
      <p:sp>
        <p:nvSpPr>
          <p:cNvPr id="11" name="TextBox 10"/>
          <p:cNvSpPr txBox="1"/>
          <p:nvPr/>
        </p:nvSpPr>
        <p:spPr>
          <a:xfrm>
            <a:off x="10317097" y="6526524"/>
            <a:ext cx="973343"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C3E70"/>
                </a:solidFill>
                <a:effectLst/>
                <a:uLnTx/>
                <a:uFillTx/>
                <a:latin typeface="Calibri"/>
                <a:ea typeface="+mn-ea"/>
                <a:cs typeface="Calibri"/>
              </a:rPr>
              <a:t>brattle.com</a:t>
            </a:r>
            <a:r>
              <a:rPr kumimoji="0" lang="en-US" sz="900" b="0" i="0" u="none" strike="noStrike" kern="1200" cap="none" spc="0" normalizeH="0" baseline="0" noProof="0" dirty="0">
                <a:ln>
                  <a:noFill/>
                </a:ln>
                <a:solidFill>
                  <a:srgbClr val="0C3E70"/>
                </a:solidFill>
                <a:effectLst/>
                <a:uLnTx/>
                <a:uFillTx/>
                <a:latin typeface="+mn-lt"/>
                <a:ea typeface="+mn-ea"/>
                <a:cs typeface="+mn-cs"/>
              </a:rPr>
              <a:t> </a:t>
            </a:r>
            <a:r>
              <a:rPr kumimoji="0" lang="en-US" sz="900" b="1" i="0" u="none" strike="noStrike" kern="1200" cap="none" spc="0" normalizeH="0" baseline="0" noProof="0" dirty="0">
                <a:ln>
                  <a:noFill/>
                </a:ln>
                <a:solidFill>
                  <a:srgbClr val="C1C3B6"/>
                </a:solidFill>
                <a:effectLst/>
                <a:uLnTx/>
                <a:uFillTx/>
                <a:latin typeface="+mn-lt"/>
                <a:ea typeface="+mn-ea"/>
                <a:cs typeface="+mn-cs"/>
              </a:rPr>
              <a:t>|</a:t>
            </a:r>
            <a:r>
              <a:rPr kumimoji="0" lang="en-US" sz="900" b="0" i="0" u="none" strike="noStrike" kern="1200" cap="none" spc="0" normalizeH="0" baseline="0" noProof="0" dirty="0">
                <a:ln>
                  <a:noFill/>
                </a:ln>
                <a:solidFill>
                  <a:srgbClr val="0C3E70"/>
                </a:solidFill>
                <a:effectLst/>
                <a:uLnTx/>
                <a:uFillTx/>
                <a:latin typeface="+mn-lt"/>
                <a:ea typeface="+mn-ea"/>
                <a:cs typeface="+mn-cs"/>
              </a:rPr>
              <a:t> </a:t>
            </a:r>
            <a:fld id="{D3770BCF-A6D5-884C-89AA-B68168B8517C}" type="slidenum">
              <a:rPr kumimoji="0" lang="en-US" sz="900" b="0" i="0" u="none" strike="noStrike" kern="1200" cap="none" spc="0" normalizeH="0" baseline="0" noProof="0" smtClean="0">
                <a:ln>
                  <a:noFill/>
                </a:ln>
                <a:solidFill>
                  <a:srgbClr val="0C3E70"/>
                </a:solidFill>
                <a:effectLst/>
                <a:uLnTx/>
                <a:uFillTx/>
                <a:latin typeface="+mn-lt"/>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0C3E70"/>
              </a:solidFill>
              <a:effectLst/>
              <a:uLnTx/>
              <a:uFillTx/>
              <a:latin typeface="+mn-lt"/>
              <a:ea typeface="+mn-ea"/>
              <a:cs typeface="+mn-cs"/>
            </a:endParaRPr>
          </a:p>
        </p:txBody>
      </p:sp>
      <p:pic>
        <p:nvPicPr>
          <p:cNvPr id="3" name="Picture 2"/>
          <p:cNvPicPr>
            <a:picLocks noChangeAspect="1"/>
          </p:cNvPicPr>
          <p:nvPr userDrawn="1"/>
        </p:nvPicPr>
        <p:blipFill>
          <a:blip r:embed="rId12">
            <a:extLst>
              <a:ext uri="{28A0092B-C50C-407E-A947-70E740481C1C}">
                <a14:useLocalDpi xmlns:a14="http://schemas.microsoft.com/office/drawing/2010/main"/>
              </a:ext>
            </a:extLst>
          </a:blip>
          <a:stretch>
            <a:fillRect/>
          </a:stretch>
        </p:blipFill>
        <p:spPr>
          <a:xfrm>
            <a:off x="0" y="0"/>
            <a:ext cx="12192000" cy="1300380"/>
          </a:xfrm>
          <a:prstGeom prst="rect">
            <a:avLst/>
          </a:prstGeom>
        </p:spPr>
      </p:pic>
    </p:spTree>
    <p:extLst>
      <p:ext uri="{BB962C8B-B14F-4D97-AF65-F5344CB8AC3E}">
        <p14:creationId xmlns:p14="http://schemas.microsoft.com/office/powerpoint/2010/main" val="318218064"/>
      </p:ext>
    </p:extLst>
  </p:cSld>
  <p:clrMap bg1="lt1" tx1="dk1" bg2="lt2" tx2="dk2" accent1="accent1" accent2="accent2" accent3="accent3" accent4="accent4" accent5="accent5" accent6="accent6" hlink="hlink" folHlink="folHlink"/>
  <p:sldLayoutIdLst>
    <p:sldLayoutId id="2147483672" r:id="rId1"/>
    <p:sldLayoutId id="2147483659" r:id="rId2"/>
    <p:sldLayoutId id="2147483665" r:id="rId3"/>
    <p:sldLayoutId id="2147483678" r:id="rId4"/>
    <p:sldLayoutId id="2147483679" r:id="rId5"/>
    <p:sldLayoutId id="2147483668" r:id="rId6"/>
    <p:sldLayoutId id="2147483669" r:id="rId7"/>
    <p:sldLayoutId id="2147483670" r:id="rId8"/>
    <p:sldLayoutId id="2147483671" r:id="rId9"/>
    <p:sldLayoutId id="2147483680" r:id="rId10"/>
  </p:sldLayoutIdLst>
  <p:txStyles>
    <p:titleStyle>
      <a:lvl1pPr algn="l" defTabSz="457200" rtl="0" eaLnBrk="1" latinLnBrk="0" hangingPunct="1">
        <a:spcBef>
          <a:spcPct val="0"/>
        </a:spcBef>
        <a:buNone/>
        <a:defRPr sz="2800" kern="1200">
          <a:solidFill>
            <a:schemeClr val="tx1"/>
          </a:solidFill>
          <a:latin typeface="Century Gothic"/>
          <a:ea typeface="+mj-ea"/>
          <a:cs typeface="Century Gothic"/>
        </a:defRPr>
      </a:lvl1pPr>
    </p:titleStyle>
    <p:bodyStyle>
      <a:lvl1pPr marL="0" indent="0" algn="l" defTabSz="457200" rtl="0" eaLnBrk="1" latinLnBrk="0" hangingPunct="1">
        <a:spcBef>
          <a:spcPct val="20000"/>
        </a:spcBef>
        <a:buFont typeface="Arial"/>
        <a:buNone/>
        <a:defRPr sz="2200" kern="1200">
          <a:solidFill>
            <a:schemeClr val="tx1"/>
          </a:solidFill>
          <a:latin typeface="Century Gothic"/>
          <a:ea typeface="+mn-ea"/>
          <a:cs typeface="Century Gothic"/>
        </a:defRPr>
      </a:lvl1pPr>
      <a:lvl2pPr marL="223838" indent="176213" algn="l" defTabSz="457200" rtl="0" eaLnBrk="1" latinLnBrk="0" hangingPunct="1">
        <a:spcBef>
          <a:spcPct val="20000"/>
        </a:spcBef>
        <a:buClr>
          <a:srgbClr val="7FB9C2"/>
        </a:buClr>
        <a:buSzPct val="130000"/>
        <a:buFont typeface="Lucida Grande"/>
        <a:buChar char="–"/>
        <a:defRPr sz="2000" kern="1200">
          <a:solidFill>
            <a:srgbClr val="000000"/>
          </a:solidFill>
          <a:latin typeface="+mn-lt"/>
          <a:ea typeface="+mn-ea"/>
          <a:cs typeface="+mn-cs"/>
        </a:defRPr>
      </a:lvl2pPr>
      <a:lvl3pPr marL="392113" indent="0" algn="l" defTabSz="457200" rtl="0" eaLnBrk="1" latinLnBrk="0" hangingPunct="1">
        <a:spcBef>
          <a:spcPct val="20000"/>
        </a:spcBef>
        <a:buFont typeface="Arial"/>
        <a:buNone/>
        <a:defRPr sz="1800" kern="1200">
          <a:solidFill>
            <a:srgbClr val="000000"/>
          </a:solidFill>
          <a:latin typeface="+mn-lt"/>
          <a:ea typeface="+mn-ea"/>
          <a:cs typeface="+mn-cs"/>
        </a:defRPr>
      </a:lvl3pPr>
      <a:lvl4pPr marL="687388" indent="-174625" algn="l" defTabSz="457200" rtl="0" eaLnBrk="1" latinLnBrk="0" hangingPunct="1">
        <a:spcBef>
          <a:spcPct val="20000"/>
        </a:spcBef>
        <a:buClr>
          <a:srgbClr val="7FB9C2"/>
        </a:buClr>
        <a:buFont typeface="Arial"/>
        <a:buChar char="•"/>
        <a:defRPr sz="1400" kern="1200">
          <a:solidFill>
            <a:srgbClr val="000000"/>
          </a:solidFill>
          <a:latin typeface="+mn-lt"/>
          <a:ea typeface="+mn-ea"/>
          <a:cs typeface="+mn-cs"/>
        </a:defRPr>
      </a:lvl4pPr>
      <a:lvl5pPr marL="687388" indent="0" algn="l" defTabSz="457200" rtl="0" eaLnBrk="1" latinLnBrk="0" hangingPunct="1">
        <a:spcBef>
          <a:spcPct val="20000"/>
        </a:spcBef>
        <a:buFont typeface="Arial"/>
        <a:buNone/>
        <a:defRPr sz="1400" kern="120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4355257" y="-1"/>
            <a:ext cx="7867292" cy="6858000"/>
          </a:xfrm>
          <a:prstGeom prst="rect">
            <a:avLst/>
          </a:prstGeom>
        </p:spPr>
      </p:pic>
      <p:pic>
        <p:nvPicPr>
          <p:cNvPr id="7" name="Picture Placeholder 10" descr="BRA PPT 9.22.16-01.pn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 y="0"/>
            <a:ext cx="10674351" cy="6858000"/>
          </a:xfrm>
          <a:prstGeom prst="rect">
            <a:avLst/>
          </a:prstGeom>
        </p:spPr>
      </p:pic>
      <p:pic>
        <p:nvPicPr>
          <p:cNvPr id="5" name="Picture 4" descr="Logo.pn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46565" y="4621882"/>
            <a:ext cx="3113024" cy="335280"/>
          </a:xfrm>
          <a:prstGeom prst="rect">
            <a:avLst/>
          </a:prstGeom>
        </p:spPr>
      </p:pic>
      <p:sp>
        <p:nvSpPr>
          <p:cNvPr id="6" name="TextBox 5"/>
          <p:cNvSpPr txBox="1"/>
          <p:nvPr/>
        </p:nvSpPr>
        <p:spPr>
          <a:xfrm>
            <a:off x="1016363" y="1837357"/>
            <a:ext cx="6206772" cy="854401"/>
          </a:xfrm>
          <a:prstGeom prst="rect">
            <a:avLst/>
          </a:prstGeom>
          <a:noFill/>
        </p:spPr>
        <p:txBody>
          <a:bodyPr wrap="square" rtlCol="0">
            <a:spAutoFit/>
          </a:bodyPr>
          <a:lstStyle/>
          <a:p>
            <a:r>
              <a:rPr lang="en-US" sz="2200" spc="100" dirty="0">
                <a:solidFill>
                  <a:srgbClr val="0C3E7A"/>
                </a:solidFill>
                <a:latin typeface="+mj-lt"/>
                <a:cs typeface="Adobe Arabic"/>
              </a:rPr>
              <a:t>THE POWER</a:t>
            </a:r>
            <a:r>
              <a:rPr lang="en-US" sz="2200" spc="100" baseline="0" dirty="0">
                <a:solidFill>
                  <a:srgbClr val="0C3E7A"/>
                </a:solidFill>
                <a:latin typeface="+mj-lt"/>
                <a:cs typeface="Adobe Arabic"/>
              </a:rPr>
              <a:t> OF </a:t>
            </a:r>
            <a:r>
              <a:rPr lang="en-US" sz="2200" b="1" spc="100" baseline="0" dirty="0">
                <a:solidFill>
                  <a:srgbClr val="EB4D2A"/>
                </a:solidFill>
                <a:latin typeface="+mj-lt"/>
                <a:cs typeface="Adobe Arabic"/>
              </a:rPr>
              <a:t>ECONOMICS</a:t>
            </a:r>
          </a:p>
          <a:p>
            <a:pPr>
              <a:lnSpc>
                <a:spcPct val="200000"/>
              </a:lnSpc>
            </a:pPr>
            <a:r>
              <a:rPr lang="en-US" sz="1600" b="0" spc="0" baseline="0" dirty="0">
                <a:solidFill>
                  <a:srgbClr val="0C3E7A"/>
                </a:solidFill>
                <a:latin typeface="+mj-lt"/>
                <a:cs typeface="Adobe Arabic"/>
              </a:rPr>
              <a:t>brattle.com</a:t>
            </a:r>
            <a:endParaRPr lang="en-US" sz="1600" b="0" spc="0" dirty="0">
              <a:solidFill>
                <a:srgbClr val="0C3E7A"/>
              </a:solidFill>
              <a:latin typeface="+mj-lt"/>
              <a:cs typeface="Adobe Arabic"/>
            </a:endParaRPr>
          </a:p>
        </p:txBody>
      </p:sp>
    </p:spTree>
    <p:extLst>
      <p:ext uri="{BB962C8B-B14F-4D97-AF65-F5344CB8AC3E}">
        <p14:creationId xmlns:p14="http://schemas.microsoft.com/office/powerpoint/2010/main" val="4194708743"/>
      </p:ext>
    </p:extLst>
  </p:cSld>
  <p:clrMap bg1="lt1" tx1="dk1" bg2="lt2" tx2="dk2" accent1="accent1" accent2="accent2" accent3="accent3" accent4="accent4" accent5="accent5" accent6="accent6" hlink="hlink" folHlink="folHlink"/>
  <p:sldLayoutIdLst>
    <p:sldLayoutId id="2147483664" r:id="rId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3.xml"/><Relationship Id="rId5" Type="http://schemas.openxmlformats.org/officeDocument/2006/relationships/image" Target="../media/image22.png"/><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8723" y="247061"/>
            <a:ext cx="5783503" cy="1408081"/>
          </a:xfrm>
        </p:spPr>
        <p:txBody>
          <a:bodyPr anchor="t">
            <a:noAutofit/>
          </a:bodyPr>
          <a:lstStyle/>
          <a:p>
            <a:r>
              <a:rPr lang="en-US" dirty="0"/>
              <a:t>Enabling Grid Modernization</a:t>
            </a:r>
            <a:br>
              <a:rPr lang="en-US" dirty="0"/>
            </a:br>
            <a:r>
              <a:rPr lang="en-US" sz="2400" i="1" dirty="0">
                <a:solidFill>
                  <a:schemeClr val="accent2"/>
                </a:solidFill>
              </a:rPr>
              <a:t>Through Alternative Rates and Alternative Regulation</a:t>
            </a:r>
          </a:p>
        </p:txBody>
      </p:sp>
      <p:sp>
        <p:nvSpPr>
          <p:cNvPr id="5" name="Content Placeholder 4"/>
          <p:cNvSpPr>
            <a:spLocks noGrp="1"/>
          </p:cNvSpPr>
          <p:nvPr>
            <p:ph sz="quarter" idx="15"/>
          </p:nvPr>
        </p:nvSpPr>
        <p:spPr>
          <a:xfrm>
            <a:off x="348723" y="1807542"/>
            <a:ext cx="4748210" cy="2882991"/>
          </a:xfrm>
        </p:spPr>
        <p:txBody>
          <a:bodyPr/>
          <a:lstStyle/>
          <a:p>
            <a:pPr>
              <a:lnSpc>
                <a:spcPct val="90000"/>
              </a:lnSpc>
            </a:pPr>
            <a:r>
              <a:rPr lang="en-US" sz="2400" dirty="0"/>
              <a:t>Presented By</a:t>
            </a:r>
          </a:p>
          <a:p>
            <a:pPr lvl="1"/>
            <a:r>
              <a:rPr lang="en-US" sz="2400" dirty="0"/>
              <a:t>Sanem Sergici</a:t>
            </a:r>
          </a:p>
          <a:p>
            <a:pPr lvl="1"/>
            <a:endParaRPr lang="en-US" sz="2800" dirty="0"/>
          </a:p>
          <a:p>
            <a:pPr lvl="1"/>
            <a:r>
              <a:rPr lang="en-US" sz="2400" i="1" dirty="0"/>
              <a:t>Co-authors </a:t>
            </a:r>
          </a:p>
          <a:p>
            <a:pPr lvl="1"/>
            <a:r>
              <a:rPr lang="en-US" sz="2400" dirty="0"/>
              <a:t>Ahmad Faruqui</a:t>
            </a:r>
          </a:p>
          <a:p>
            <a:pPr lvl="1"/>
            <a:r>
              <a:rPr lang="en-US" sz="2400" dirty="0"/>
              <a:t>William Zarakas</a:t>
            </a:r>
          </a:p>
          <a:p>
            <a:endParaRPr lang="en-US" sz="1800" dirty="0"/>
          </a:p>
          <a:p>
            <a:r>
              <a:rPr lang="en-US" sz="2400" dirty="0"/>
              <a:t>Presented To</a:t>
            </a:r>
          </a:p>
          <a:p>
            <a:pPr lvl="1">
              <a:lnSpc>
                <a:spcPct val="100000"/>
              </a:lnSpc>
              <a:spcBef>
                <a:spcPts val="0"/>
              </a:spcBef>
            </a:pPr>
            <a:r>
              <a:rPr lang="en-US" sz="2400" dirty="0"/>
              <a:t>Energy Policy Roundtable in the PJM Footprint</a:t>
            </a:r>
          </a:p>
          <a:p>
            <a:pPr lvl="2"/>
            <a:r>
              <a:rPr lang="en-US" sz="2400" dirty="0"/>
              <a:t>November</a:t>
            </a:r>
            <a:r>
              <a:rPr lang="en-US" sz="2000" dirty="0"/>
              <a:t> 29, 2018</a:t>
            </a:r>
          </a:p>
        </p:txBody>
      </p:sp>
    </p:spTree>
    <p:extLst>
      <p:ext uri="{BB962C8B-B14F-4D97-AF65-F5344CB8AC3E}">
        <p14:creationId xmlns:p14="http://schemas.microsoft.com/office/powerpoint/2010/main" val="2068309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9689" y="137882"/>
            <a:ext cx="6823107" cy="1143000"/>
          </a:xfrm>
        </p:spPr>
        <p:txBody>
          <a:bodyPr/>
          <a:lstStyle/>
          <a:p>
            <a:r>
              <a:rPr lang="en-US" dirty="0"/>
              <a:t>Alternative Regulation- Why Now? </a:t>
            </a:r>
          </a:p>
        </p:txBody>
      </p:sp>
      <p:sp>
        <p:nvSpPr>
          <p:cNvPr id="3" name="Text Placeholder 2"/>
          <p:cNvSpPr>
            <a:spLocks noGrp="1"/>
          </p:cNvSpPr>
          <p:nvPr>
            <p:ph type="body" sz="quarter" idx="14"/>
          </p:nvPr>
        </p:nvSpPr>
        <p:spPr>
          <a:xfrm>
            <a:off x="660399" y="1386839"/>
            <a:ext cx="11531601" cy="5335694"/>
          </a:xfrm>
        </p:spPr>
        <p:txBody>
          <a:bodyPr/>
          <a:lstStyle/>
          <a:p>
            <a:pPr>
              <a:spcBef>
                <a:spcPts val="0"/>
              </a:spcBef>
              <a:defRPr/>
            </a:pPr>
            <a:r>
              <a:rPr lang="en-US" dirty="0"/>
              <a:t>Under the traditional utility business / regulatory model: </a:t>
            </a:r>
          </a:p>
          <a:p>
            <a:pPr marL="406400" lvl="1" indent="-169863">
              <a:spcBef>
                <a:spcPts val="0"/>
              </a:spcBef>
              <a:defRPr/>
            </a:pPr>
            <a:r>
              <a:rPr lang="en-US" sz="2400" dirty="0"/>
              <a:t>Growing sales enabled utility to continue capital investment while keeping rates in check</a:t>
            </a:r>
          </a:p>
          <a:p>
            <a:pPr lvl="1">
              <a:spcBef>
                <a:spcPts val="0"/>
              </a:spcBef>
              <a:defRPr/>
            </a:pPr>
            <a:r>
              <a:rPr lang="en-US" sz="2400" dirty="0"/>
              <a:t>Utility earnings were facilitated by necessary growth in rate base </a:t>
            </a:r>
            <a:endParaRPr lang="en-US" sz="2800" dirty="0"/>
          </a:p>
          <a:p>
            <a:pPr lvl="1" indent="0">
              <a:spcBef>
                <a:spcPts val="0"/>
              </a:spcBef>
              <a:buNone/>
              <a:defRPr/>
            </a:pPr>
            <a:endParaRPr lang="en-US" sz="1400" dirty="0"/>
          </a:p>
          <a:p>
            <a:pPr>
              <a:spcBef>
                <a:spcPts val="0"/>
              </a:spcBef>
              <a:defRPr/>
            </a:pPr>
            <a:r>
              <a:rPr lang="en-US" dirty="0"/>
              <a:t>This model is </a:t>
            </a:r>
            <a:r>
              <a:rPr lang="en-US" u="sng" dirty="0"/>
              <a:t>not sustainable </a:t>
            </a:r>
            <a:r>
              <a:rPr lang="en-US" dirty="0"/>
              <a:t>in many jurisdictions as the foundational pillars of the model have been dissolving:</a:t>
            </a:r>
          </a:p>
          <a:p>
            <a:pPr lvl="1">
              <a:spcBef>
                <a:spcPts val="0"/>
              </a:spcBef>
              <a:defRPr/>
            </a:pPr>
            <a:r>
              <a:rPr lang="en-US" sz="2400" dirty="0"/>
              <a:t>Sales growth rate has slowed (or reversed)</a:t>
            </a:r>
          </a:p>
          <a:p>
            <a:pPr lvl="1">
              <a:spcBef>
                <a:spcPts val="0"/>
              </a:spcBef>
              <a:defRPr/>
            </a:pPr>
            <a:r>
              <a:rPr lang="en-US" sz="2400" dirty="0"/>
              <a:t>Aging assets and calls for grid modernization lead to increasing costs</a:t>
            </a:r>
          </a:p>
          <a:p>
            <a:pPr lvl="1">
              <a:spcBef>
                <a:spcPts val="0"/>
              </a:spcBef>
              <a:defRPr/>
            </a:pPr>
            <a:r>
              <a:rPr lang="en-US" sz="2400" dirty="0"/>
              <a:t>Productivity growth is relatively flat</a:t>
            </a:r>
          </a:p>
          <a:p>
            <a:pPr indent="-106363">
              <a:spcAft>
                <a:spcPts val="600"/>
              </a:spcAft>
              <a:defRPr/>
            </a:pPr>
            <a:r>
              <a:rPr lang="en-US" dirty="0"/>
              <a:t>Industry participants are not satisfied with results </a:t>
            </a:r>
          </a:p>
          <a:p>
            <a:pPr lvl="1">
              <a:spcBef>
                <a:spcPts val="0"/>
              </a:spcBef>
              <a:defRPr/>
            </a:pPr>
            <a:r>
              <a:rPr lang="en-US" sz="2400" dirty="0"/>
              <a:t>Utilities: Declining sales + regulatory lag = under-earnings</a:t>
            </a:r>
          </a:p>
          <a:p>
            <a:pPr marL="406400" lvl="1" indent="-169863">
              <a:spcBef>
                <a:spcPts val="0"/>
              </a:spcBef>
              <a:defRPr/>
            </a:pPr>
            <a:r>
              <a:rPr lang="en-US" sz="2400" dirty="0"/>
              <a:t>Customers:  Looking for alternative ways to deal with cost pressures, beginning to voice interest in choice and alternative providers of some energy services </a:t>
            </a:r>
          </a:p>
          <a:p>
            <a:pPr lvl="1" indent="0">
              <a:spcBef>
                <a:spcPts val="0"/>
              </a:spcBef>
              <a:buNone/>
              <a:defRPr/>
            </a:pPr>
            <a:endParaRPr lang="en-US" sz="1800" dirty="0"/>
          </a:p>
          <a:p>
            <a:endParaRPr lang="en-US" dirty="0"/>
          </a:p>
        </p:txBody>
      </p:sp>
    </p:spTree>
    <p:extLst>
      <p:ext uri="{BB962C8B-B14F-4D97-AF65-F5344CB8AC3E}">
        <p14:creationId xmlns:p14="http://schemas.microsoft.com/office/powerpoint/2010/main" val="3552851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9689" y="137882"/>
            <a:ext cx="7512264" cy="1143000"/>
          </a:xfrm>
        </p:spPr>
        <p:txBody>
          <a:bodyPr/>
          <a:lstStyle/>
          <a:p>
            <a:r>
              <a:rPr lang="en-US" dirty="0"/>
              <a:t>Alternative Regulation- Why Now? </a:t>
            </a:r>
            <a:r>
              <a:rPr lang="en-US" sz="1600" dirty="0">
                <a:solidFill>
                  <a:schemeClr val="bg2"/>
                </a:solidFill>
              </a:rPr>
              <a:t>(cont’d)</a:t>
            </a:r>
            <a:endParaRPr lang="en-US" sz="1600" dirty="0"/>
          </a:p>
        </p:txBody>
      </p:sp>
      <p:sp>
        <p:nvSpPr>
          <p:cNvPr id="3" name="Text Placeholder 2"/>
          <p:cNvSpPr>
            <a:spLocks noGrp="1"/>
          </p:cNvSpPr>
          <p:nvPr>
            <p:ph type="body" sz="quarter" idx="14"/>
          </p:nvPr>
        </p:nvSpPr>
        <p:spPr>
          <a:xfrm>
            <a:off x="423333" y="1524000"/>
            <a:ext cx="11379200" cy="4930139"/>
          </a:xfrm>
        </p:spPr>
        <p:txBody>
          <a:bodyPr/>
          <a:lstStyle/>
          <a:p>
            <a:pPr lvl="1">
              <a:spcBef>
                <a:spcPts val="0"/>
              </a:spcBef>
              <a:defRPr/>
            </a:pPr>
            <a:r>
              <a:rPr lang="en-US" sz="2400" dirty="0"/>
              <a:t>Regulators/policymakers: </a:t>
            </a:r>
          </a:p>
          <a:p>
            <a:pPr lvl="3">
              <a:spcBef>
                <a:spcPts val="0"/>
              </a:spcBef>
              <a:defRPr/>
            </a:pPr>
            <a:r>
              <a:rPr lang="en-US" sz="2400" dirty="0"/>
              <a:t>Need for rate increases raises concerns about (lack of motivation for) control on costs and capital spending; exacerbated by grid modernization efforts </a:t>
            </a:r>
          </a:p>
          <a:p>
            <a:pPr lvl="3">
              <a:spcBef>
                <a:spcPts val="0"/>
              </a:spcBef>
              <a:defRPr/>
            </a:pPr>
            <a:r>
              <a:rPr lang="en-US" sz="2400" dirty="0"/>
              <a:t>Evolving goals may require utilities to provide access to the (physical or virtual) grid</a:t>
            </a:r>
          </a:p>
          <a:p>
            <a:pPr lvl="3">
              <a:spcBef>
                <a:spcPts val="0"/>
              </a:spcBef>
              <a:defRPr/>
            </a:pPr>
            <a:r>
              <a:rPr lang="en-US" sz="2400" dirty="0"/>
              <a:t>Concerns about resilience (in a world of more frequent extreme events)</a:t>
            </a:r>
          </a:p>
          <a:p>
            <a:pPr>
              <a:spcBef>
                <a:spcPts val="0"/>
              </a:spcBef>
              <a:defRPr/>
            </a:pPr>
            <a:endParaRPr lang="en-US" dirty="0"/>
          </a:p>
          <a:p>
            <a:pPr>
              <a:spcBef>
                <a:spcPts val="0"/>
              </a:spcBef>
              <a:defRPr/>
            </a:pPr>
            <a:r>
              <a:rPr lang="en-US" dirty="0"/>
              <a:t>These recent changes in the industry environment have prompted many regulators to call for more proactive investigation of PBR options</a:t>
            </a:r>
          </a:p>
          <a:p>
            <a:pPr lvl="1">
              <a:spcBef>
                <a:spcPts val="0"/>
              </a:spcBef>
              <a:defRPr/>
            </a:pPr>
            <a:r>
              <a:rPr lang="en-US" sz="2400" dirty="0"/>
              <a:t>E.g., NY, Michigan, Hawaii and only recently Ohio and Pennsylvania</a:t>
            </a:r>
          </a:p>
          <a:p>
            <a:pPr lvl="2">
              <a:spcBef>
                <a:spcPts val="0"/>
              </a:spcBef>
              <a:defRPr/>
            </a:pPr>
            <a:endParaRPr lang="en-US" sz="2800" dirty="0"/>
          </a:p>
          <a:p>
            <a:endParaRPr lang="en-US" dirty="0"/>
          </a:p>
        </p:txBody>
      </p:sp>
    </p:spTree>
    <p:extLst>
      <p:ext uri="{BB962C8B-B14F-4D97-AF65-F5344CB8AC3E}">
        <p14:creationId xmlns:p14="http://schemas.microsoft.com/office/powerpoint/2010/main" val="852944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821" y="318958"/>
            <a:ext cx="7766551" cy="736674"/>
          </a:xfrm>
        </p:spPr>
        <p:txBody>
          <a:bodyPr/>
          <a:lstStyle/>
          <a:p>
            <a:r>
              <a:rPr lang="en-US" b="0" dirty="0"/>
              <a:t>PBR in Perspective </a:t>
            </a:r>
          </a:p>
        </p:txBody>
      </p:sp>
      <p:sp>
        <p:nvSpPr>
          <p:cNvPr id="6" name="Content Placeholder 4"/>
          <p:cNvSpPr txBox="1">
            <a:spLocks/>
          </p:cNvSpPr>
          <p:nvPr/>
        </p:nvSpPr>
        <p:spPr>
          <a:xfrm>
            <a:off x="2118360" y="1411159"/>
            <a:ext cx="7955280" cy="4976671"/>
          </a:xfrm>
          <a:prstGeom prst="rect">
            <a:avLst/>
          </a:prstGeom>
        </p:spPr>
        <p:txBody>
          <a:bodyPr lIns="45720" rIns="45720" anchor="t" anchorCtr="0">
            <a:noAutofit/>
          </a:bodyPr>
          <a:lstStyle>
            <a:lvl1pPr marL="117475" indent="-117475" algn="l" defTabSz="457200" rtl="0" eaLnBrk="1" latinLnBrk="0" hangingPunct="1">
              <a:spcBef>
                <a:spcPct val="20000"/>
              </a:spcBef>
              <a:buClr>
                <a:schemeClr val="bg1"/>
              </a:buClr>
              <a:buSzPct val="100000"/>
              <a:buFont typeface="Calibri" pitchFamily="34" charset="0"/>
              <a:buChar char=" "/>
              <a:defRPr lang="en-US" sz="2200" b="1" kern="1200" dirty="0" smtClean="0">
                <a:solidFill>
                  <a:srgbClr val="000000"/>
                </a:solidFill>
                <a:latin typeface="+mn-lt"/>
                <a:ea typeface="+mn-ea"/>
                <a:cs typeface="+mn-cs"/>
              </a:defRPr>
            </a:lvl1pPr>
            <a:lvl2pPr marL="457200" indent="-223838" algn="l" defTabSz="457200" rtl="0" eaLnBrk="1" latinLnBrk="0" hangingPunct="1">
              <a:spcBef>
                <a:spcPct val="20000"/>
              </a:spcBef>
              <a:buClr>
                <a:srgbClr val="71ADB6"/>
              </a:buClr>
              <a:buSzPct val="60000"/>
              <a:buFont typeface="Arial" pitchFamily="34" charset="0"/>
              <a:buChar char="▀"/>
              <a:defRPr lang="en-US" sz="2000" b="0" kern="1200" dirty="0" smtClean="0">
                <a:solidFill>
                  <a:srgbClr val="000000"/>
                </a:solidFill>
                <a:latin typeface="+mn-lt"/>
                <a:ea typeface="+mn-ea"/>
                <a:cs typeface="+mn-cs"/>
              </a:defRPr>
            </a:lvl2pPr>
            <a:lvl3pPr marL="690563" indent="-233363" algn="l" defTabSz="457200" rtl="0" eaLnBrk="1" latinLnBrk="0" hangingPunct="1">
              <a:spcBef>
                <a:spcPct val="20000"/>
              </a:spcBef>
              <a:buClr>
                <a:srgbClr val="71ADB6"/>
              </a:buClr>
              <a:buFont typeface="Calibri" pitchFamily="34" charset="0"/>
              <a:buChar char="−"/>
              <a:defRPr lang="en-US" sz="2000" kern="1200" dirty="0" smtClean="0">
                <a:solidFill>
                  <a:srgbClr val="000000"/>
                </a:solidFill>
                <a:latin typeface="+mn-lt"/>
                <a:ea typeface="+mn-ea"/>
                <a:cs typeface="+mn-cs"/>
              </a:defRPr>
            </a:lvl3pPr>
            <a:lvl4pPr marL="919163" indent="-228600" algn="l" defTabSz="457200" rtl="0" eaLnBrk="1" latinLnBrk="0" hangingPunct="1">
              <a:spcBef>
                <a:spcPct val="20000"/>
              </a:spcBef>
              <a:buClr>
                <a:srgbClr val="71ADB6"/>
              </a:buClr>
              <a:buSzPct val="80000"/>
              <a:buFont typeface="Wingdings" pitchFamily="2" charset="2"/>
              <a:buChar char="§"/>
              <a:tabLst/>
              <a:defRPr sz="1400" kern="1200" baseline="0">
                <a:solidFill>
                  <a:srgbClr val="000000"/>
                </a:solidFill>
                <a:latin typeface="+mn-lt"/>
                <a:ea typeface="+mn-ea"/>
                <a:cs typeface="+mn-cs"/>
              </a:defRPr>
            </a:lvl4pPr>
            <a:lvl5pPr marL="1147763" indent="-233363" algn="l" defTabSz="457200" rtl="0" eaLnBrk="1" latinLnBrk="0" hangingPunct="1">
              <a:spcBef>
                <a:spcPct val="20000"/>
              </a:spcBef>
              <a:buClr>
                <a:srgbClr val="71ADB6"/>
              </a:buClr>
              <a:buFont typeface="Arial" pitchFamily="34" charset="0"/>
              <a:buChar char="•"/>
              <a:defRPr lang="en-US" sz="2000" kern="1200" baseline="0" dirty="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106363">
              <a:spcBef>
                <a:spcPts val="0"/>
              </a:spcBef>
              <a:buNone/>
              <a:defRPr/>
            </a:pPr>
            <a:r>
              <a:rPr lang="en-US" sz="2400" dirty="0"/>
              <a:t>PBR (or incentive regulation) </a:t>
            </a:r>
            <a:r>
              <a:rPr lang="en-US" sz="2400" b="0" dirty="0"/>
              <a:t>refers to a regulatory </a:t>
            </a:r>
            <a:r>
              <a:rPr lang="en-US" sz="2400" b="0" dirty="0">
                <a:solidFill>
                  <a:schemeClr val="tx1"/>
                </a:solidFill>
              </a:rPr>
              <a:t>mechanism that creates a stronger connection between utility performance (e.g., cost, operations, policy goals) and earnings</a:t>
            </a:r>
          </a:p>
          <a:p>
            <a:pPr marL="0" indent="-106363">
              <a:spcBef>
                <a:spcPts val="0"/>
              </a:spcBef>
              <a:buNone/>
              <a:defRPr/>
            </a:pPr>
            <a:endParaRPr lang="en-US" sz="2000" b="0"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758517927"/>
              </p:ext>
            </p:extLst>
          </p:nvPr>
        </p:nvGraphicFramePr>
        <p:xfrm>
          <a:off x="2090777" y="2751574"/>
          <a:ext cx="7866023" cy="3839456"/>
        </p:xfrm>
        <a:graphic>
          <a:graphicData uri="http://schemas.openxmlformats.org/drawingml/2006/table">
            <a:tbl>
              <a:tblPr firstRow="1" bandRow="1">
                <a:tableStyleId>{5DA37D80-6434-44D0-A028-1B22A696006F}</a:tableStyleId>
              </a:tblPr>
              <a:tblGrid>
                <a:gridCol w="2485430">
                  <a:extLst>
                    <a:ext uri="{9D8B030D-6E8A-4147-A177-3AD203B41FA5}">
                      <a16:colId xmlns:a16="http://schemas.microsoft.com/office/drawing/2014/main" val="20000"/>
                    </a:ext>
                  </a:extLst>
                </a:gridCol>
                <a:gridCol w="2808292">
                  <a:extLst>
                    <a:ext uri="{9D8B030D-6E8A-4147-A177-3AD203B41FA5}">
                      <a16:colId xmlns:a16="http://schemas.microsoft.com/office/drawing/2014/main" val="20001"/>
                    </a:ext>
                  </a:extLst>
                </a:gridCol>
                <a:gridCol w="2572301">
                  <a:extLst>
                    <a:ext uri="{9D8B030D-6E8A-4147-A177-3AD203B41FA5}">
                      <a16:colId xmlns:a16="http://schemas.microsoft.com/office/drawing/2014/main" val="20002"/>
                    </a:ext>
                  </a:extLst>
                </a:gridCol>
              </a:tblGrid>
              <a:tr h="326290">
                <a:tc>
                  <a:txBody>
                    <a:bodyPr/>
                    <a:lstStyle/>
                    <a:p>
                      <a:pPr algn="ctr"/>
                      <a:r>
                        <a:rPr lang="en-US" sz="1400" dirty="0">
                          <a:solidFill>
                            <a:schemeClr val="tx1"/>
                          </a:solidFill>
                        </a:rPr>
                        <a:t>Goal</a:t>
                      </a:r>
                    </a:p>
                  </a:txBody>
                  <a:tcPr anchor="ctr"/>
                </a:tc>
                <a:tc>
                  <a:txBody>
                    <a:bodyPr/>
                    <a:lstStyle/>
                    <a:p>
                      <a:pPr algn="ctr"/>
                      <a:r>
                        <a:rPr lang="en-US" sz="1400" dirty="0">
                          <a:solidFill>
                            <a:schemeClr val="tx1"/>
                          </a:solidFill>
                        </a:rPr>
                        <a:t>Incentive Area</a:t>
                      </a:r>
                    </a:p>
                  </a:txBody>
                  <a:tcPr anchor="ctr"/>
                </a:tc>
                <a:tc>
                  <a:txBody>
                    <a:bodyPr/>
                    <a:lstStyle/>
                    <a:p>
                      <a:pPr algn="ctr"/>
                      <a:r>
                        <a:rPr lang="en-US" sz="1400" dirty="0">
                          <a:solidFill>
                            <a:schemeClr val="tx1"/>
                          </a:solidFill>
                        </a:rPr>
                        <a:t>Mechanism</a:t>
                      </a:r>
                    </a:p>
                  </a:txBody>
                  <a:tcPr anchor="ctr"/>
                </a:tc>
                <a:extLst>
                  <a:ext uri="{0D108BD9-81ED-4DB2-BD59-A6C34878D82A}">
                    <a16:rowId xmlns:a16="http://schemas.microsoft.com/office/drawing/2014/main" val="10000"/>
                  </a:ext>
                </a:extLst>
              </a:tr>
              <a:tr h="1188551">
                <a:tc>
                  <a:txBody>
                    <a:bodyPr/>
                    <a:lstStyle/>
                    <a:p>
                      <a:pPr algn="l"/>
                      <a:r>
                        <a:rPr lang="en-US" sz="1400" dirty="0"/>
                        <a:t>1) Cost/Price Control</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0" dirty="0"/>
                        <a:t>Overall</a:t>
                      </a:r>
                      <a:r>
                        <a:rPr lang="en-US" sz="1400" b="0" baseline="0" dirty="0"/>
                        <a:t> financial performance </a:t>
                      </a:r>
                      <a:endParaRPr lang="en-US" sz="1400" b="0" dirty="0"/>
                    </a:p>
                  </a:txBody>
                  <a:tcPr anchor="ctr"/>
                </a:tc>
                <a:tc>
                  <a:txBody>
                    <a:bodyPr/>
                    <a:lstStyle/>
                    <a:p>
                      <a:pPr algn="ctr"/>
                      <a:r>
                        <a:rPr lang="en-US" sz="1400" b="1" dirty="0"/>
                        <a:t>Broad-based Incentive Frameworks</a:t>
                      </a:r>
                    </a:p>
                    <a:p>
                      <a:pPr algn="ctr"/>
                      <a:r>
                        <a:rPr lang="en-US" sz="1400" dirty="0">
                          <a:solidFill>
                            <a:schemeClr val="bg2"/>
                          </a:solidFill>
                        </a:rPr>
                        <a:t>Multi-year Rate Plans (MRPs</a:t>
                      </a:r>
                      <a:r>
                        <a:rPr lang="en-US" sz="1400" dirty="0" smtClean="0">
                          <a:solidFill>
                            <a:schemeClr val="bg2"/>
                          </a:solidFill>
                        </a:rPr>
                        <a:t>)</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0" kern="1200" baseline="0" dirty="0" smtClean="0">
                          <a:solidFill>
                            <a:schemeClr val="bg2"/>
                          </a:solidFill>
                          <a:latin typeface="+mn-lt"/>
                          <a:ea typeface="+mn-ea"/>
                          <a:cs typeface="+mn-cs"/>
                        </a:rPr>
                        <a:t>(e.g., price caps, RPI-X)</a:t>
                      </a:r>
                    </a:p>
                  </a:txBody>
                  <a:tcPr anchor="ctr"/>
                </a:tc>
                <a:extLst>
                  <a:ext uri="{0D108BD9-81ED-4DB2-BD59-A6C34878D82A}">
                    <a16:rowId xmlns:a16="http://schemas.microsoft.com/office/drawing/2014/main" val="10001"/>
                  </a:ext>
                </a:extLst>
              </a:tr>
              <a:tr h="1239900">
                <a:tc>
                  <a:txBody>
                    <a:bodyPr/>
                    <a:lstStyle/>
                    <a:p>
                      <a:pPr algn="l"/>
                      <a:r>
                        <a:rPr lang="en-US" sz="1400" dirty="0">
                          <a:solidFill>
                            <a:schemeClr val="tx1"/>
                          </a:solidFill>
                        </a:rPr>
                        <a:t>2) </a:t>
                      </a:r>
                      <a:r>
                        <a:rPr lang="en-US" sz="1400" strike="noStrike" baseline="0" dirty="0">
                          <a:solidFill>
                            <a:schemeClr val="tx1"/>
                          </a:solidFill>
                        </a:rPr>
                        <a:t>Targeted Performance or Policy Goals</a:t>
                      </a:r>
                      <a:r>
                        <a:rPr lang="en-US" sz="1400" baseline="0" dirty="0">
                          <a:solidFill>
                            <a:schemeClr val="tx1"/>
                          </a:solidFill>
                        </a:rPr>
                        <a:t> </a:t>
                      </a:r>
                    </a:p>
                  </a:txBody>
                  <a:tcPr anchor="ctr"/>
                </a:tc>
                <a:tc>
                  <a:txBody>
                    <a:bodyPr/>
                    <a:lstStyle/>
                    <a:p>
                      <a:pPr algn="ctr"/>
                      <a:r>
                        <a:rPr lang="en-US" sz="1400" dirty="0"/>
                        <a:t>“Traditional” operational areas </a:t>
                      </a:r>
                      <a:r>
                        <a:rPr lang="en-US" sz="1400" baseline="0" dirty="0"/>
                        <a:t>(e.g., SAIDI)</a:t>
                      </a:r>
                      <a:endParaRPr lang="en-US" sz="1400" dirty="0"/>
                    </a:p>
                    <a:p>
                      <a:pPr algn="ctr"/>
                      <a:r>
                        <a:rPr lang="en-US" sz="1400" dirty="0"/>
                        <a:t>“Emerging” </a:t>
                      </a:r>
                      <a:r>
                        <a:rPr lang="en-US" sz="1400" dirty="0">
                          <a:solidFill>
                            <a:schemeClr val="tx1"/>
                          </a:solidFill>
                        </a:rPr>
                        <a:t>performance targets</a:t>
                      </a:r>
                      <a:r>
                        <a:rPr lang="en-US" sz="1400" baseline="0" dirty="0">
                          <a:solidFill>
                            <a:schemeClr val="tx1"/>
                          </a:solidFill>
                        </a:rPr>
                        <a:t> (e.g., increased EE, decreased DER interconnection time, etc.)</a:t>
                      </a:r>
                      <a:endParaRPr lang="en-US" sz="1400" dirty="0">
                        <a:solidFill>
                          <a:schemeClr val="tx1"/>
                        </a:solidFill>
                      </a:endParaRPr>
                    </a:p>
                  </a:txBody>
                  <a:tcPr anchor="ctr"/>
                </a:tc>
                <a:tc>
                  <a:txBody>
                    <a:bodyPr/>
                    <a:lstStyle/>
                    <a:p>
                      <a:pPr algn="ctr"/>
                      <a:r>
                        <a:rPr lang="en-US" sz="1400" b="1" dirty="0"/>
                        <a:t>Narrower Incentive</a:t>
                      </a:r>
                      <a:r>
                        <a:rPr lang="en-US" sz="1400" b="1" baseline="0" dirty="0"/>
                        <a:t> Mechanisms </a:t>
                      </a:r>
                    </a:p>
                    <a:p>
                      <a:pPr algn="ctr"/>
                      <a:r>
                        <a:rPr lang="en-US" sz="1400" b="0" baseline="0" dirty="0">
                          <a:solidFill>
                            <a:schemeClr val="bg2"/>
                          </a:solidFill>
                        </a:rPr>
                        <a:t>Performance Incentive</a:t>
                      </a:r>
                    </a:p>
                    <a:p>
                      <a:pPr algn="ctr"/>
                      <a:r>
                        <a:rPr lang="en-US" sz="1400" b="0" baseline="0" dirty="0">
                          <a:solidFill>
                            <a:schemeClr val="bg2"/>
                          </a:solidFill>
                        </a:rPr>
                        <a:t>Metrics (PIMs)</a:t>
                      </a:r>
                    </a:p>
                  </a:txBody>
                  <a:tcPr anchor="ctr"/>
                </a:tc>
                <a:extLst>
                  <a:ext uri="{0D108BD9-81ED-4DB2-BD59-A6C34878D82A}">
                    <a16:rowId xmlns:a16="http://schemas.microsoft.com/office/drawing/2014/main" val="10002"/>
                  </a:ext>
                </a:extLst>
              </a:tr>
              <a:tr h="1084715">
                <a:tc>
                  <a:txBody>
                    <a:bodyPr/>
                    <a:lstStyle/>
                    <a:p>
                      <a:pPr algn="l"/>
                      <a:r>
                        <a:rPr lang="en-US" sz="1400" dirty="0"/>
                        <a:t>3) </a:t>
                      </a:r>
                      <a:r>
                        <a:rPr lang="en-US" sz="1400" baseline="0" dirty="0" smtClean="0"/>
                        <a:t>Investment Incentives (e.g</a:t>
                      </a:r>
                      <a:r>
                        <a:rPr lang="en-US" sz="1400" baseline="0" dirty="0"/>
                        <a:t>., Grid Modernization, Reliability, Resilience)</a:t>
                      </a:r>
                      <a:endParaRPr lang="en-US" sz="1400" dirty="0"/>
                    </a:p>
                  </a:txBody>
                  <a:tcPr anchor="ctr"/>
                </a:tc>
                <a:tc>
                  <a:txBody>
                    <a:bodyPr/>
                    <a:lstStyle/>
                    <a:p>
                      <a:pPr algn="ctr"/>
                      <a:r>
                        <a:rPr lang="en-US" sz="1400" dirty="0"/>
                        <a:t>Risk Reduction</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baseline="0" dirty="0"/>
                        <a:t>Supplemental Incentives  </a:t>
                      </a:r>
                    </a:p>
                    <a:p>
                      <a:pPr algn="ctr"/>
                      <a:r>
                        <a:rPr lang="en-US" sz="1400" dirty="0">
                          <a:solidFill>
                            <a:schemeClr val="bg2"/>
                          </a:solidFill>
                        </a:rPr>
                        <a:t>(e.g., Capex </a:t>
                      </a:r>
                      <a:r>
                        <a:rPr lang="en-US" sz="1400" dirty="0" smtClean="0">
                          <a:solidFill>
                            <a:schemeClr val="bg2"/>
                          </a:solidFill>
                        </a:rPr>
                        <a:t>Riders, formula rates)</a:t>
                      </a:r>
                      <a:endParaRPr lang="en-US" sz="1400" dirty="0">
                        <a:solidFill>
                          <a:schemeClr val="bg2"/>
                        </a:solidFill>
                      </a:endParaRPr>
                    </a:p>
                  </a:txBody>
                  <a:tcPr anchor="ctr"/>
                </a:tc>
                <a:extLst>
                  <a:ext uri="{0D108BD9-81ED-4DB2-BD59-A6C34878D82A}">
                    <a16:rowId xmlns:a16="http://schemas.microsoft.com/office/drawing/2014/main" val="10003"/>
                  </a:ext>
                </a:extLst>
              </a:tr>
            </a:tbl>
          </a:graphicData>
        </a:graphic>
      </p:graphicFrame>
      <p:sp>
        <p:nvSpPr>
          <p:cNvPr id="5" name="Rectangle 4"/>
          <p:cNvSpPr/>
          <p:nvPr/>
        </p:nvSpPr>
        <p:spPr>
          <a:xfrm>
            <a:off x="2081821" y="3043497"/>
            <a:ext cx="7874979" cy="2455332"/>
          </a:xfrm>
          <a:prstGeom prst="rect">
            <a:avLst/>
          </a:prstGeom>
          <a:noFill/>
          <a:ln w="28575">
            <a:solidFill>
              <a:schemeClr val="accent2"/>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6107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127" y="418435"/>
            <a:ext cx="7838941" cy="669940"/>
          </a:xfrm>
        </p:spPr>
        <p:txBody>
          <a:bodyPr/>
          <a:lstStyle/>
          <a:p>
            <a:r>
              <a:rPr lang="en-US" b="0" dirty="0"/>
              <a:t/>
            </a:r>
            <a:br>
              <a:rPr lang="en-US" b="0" dirty="0"/>
            </a:br>
            <a:r>
              <a:rPr lang="en-US" b="0" dirty="0"/>
              <a:t>PBR In Perspective </a:t>
            </a:r>
            <a:r>
              <a:rPr lang="en-US" sz="1600" b="0" dirty="0">
                <a:solidFill>
                  <a:schemeClr val="bg2"/>
                </a:solidFill>
              </a:rPr>
              <a:t>(cont’d)</a:t>
            </a:r>
          </a:p>
        </p:txBody>
      </p:sp>
      <p:sp>
        <p:nvSpPr>
          <p:cNvPr id="5" name="Content Placeholder 4"/>
          <p:cNvSpPr txBox="1">
            <a:spLocks/>
          </p:cNvSpPr>
          <p:nvPr/>
        </p:nvSpPr>
        <p:spPr>
          <a:xfrm>
            <a:off x="270933" y="1463040"/>
            <a:ext cx="6263723" cy="4899660"/>
          </a:xfrm>
          <a:prstGeom prst="rect">
            <a:avLst/>
          </a:prstGeom>
        </p:spPr>
        <p:txBody>
          <a:bodyPr lIns="45720" rIns="45720">
            <a:noAutofit/>
          </a:bodyPr>
          <a:lstStyle>
            <a:lvl1pPr marL="117475" indent="-117475" algn="l" defTabSz="457200" rtl="0" eaLnBrk="1" latinLnBrk="0" hangingPunct="1">
              <a:spcBef>
                <a:spcPct val="20000"/>
              </a:spcBef>
              <a:buClr>
                <a:schemeClr val="bg1"/>
              </a:buClr>
              <a:buSzPct val="100000"/>
              <a:buFont typeface="Calibri" pitchFamily="34" charset="0"/>
              <a:buChar char=" "/>
              <a:defRPr lang="en-US" sz="2200" b="1" kern="1200" dirty="0" smtClean="0">
                <a:solidFill>
                  <a:srgbClr val="000000"/>
                </a:solidFill>
                <a:latin typeface="+mn-lt"/>
                <a:ea typeface="+mn-ea"/>
                <a:cs typeface="+mn-cs"/>
              </a:defRPr>
            </a:lvl1pPr>
            <a:lvl2pPr marL="457200" indent="-223838" algn="l" defTabSz="457200" rtl="0" eaLnBrk="1" latinLnBrk="0" hangingPunct="1">
              <a:spcBef>
                <a:spcPct val="20000"/>
              </a:spcBef>
              <a:buClr>
                <a:srgbClr val="71ADB6"/>
              </a:buClr>
              <a:buSzPct val="60000"/>
              <a:buFont typeface="Arial" pitchFamily="34" charset="0"/>
              <a:buChar char="▀"/>
              <a:defRPr lang="en-US" sz="2000" b="0" kern="1200" dirty="0" smtClean="0">
                <a:solidFill>
                  <a:srgbClr val="000000"/>
                </a:solidFill>
                <a:latin typeface="+mn-lt"/>
                <a:ea typeface="+mn-ea"/>
                <a:cs typeface="+mn-cs"/>
              </a:defRPr>
            </a:lvl2pPr>
            <a:lvl3pPr marL="690563" indent="-233363" algn="l" defTabSz="457200" rtl="0" eaLnBrk="1" latinLnBrk="0" hangingPunct="1">
              <a:spcBef>
                <a:spcPct val="20000"/>
              </a:spcBef>
              <a:buClr>
                <a:srgbClr val="71ADB6"/>
              </a:buClr>
              <a:buFont typeface="Calibri" pitchFamily="34" charset="0"/>
              <a:buChar char="−"/>
              <a:defRPr lang="en-US" sz="2000" kern="1200" dirty="0" smtClean="0">
                <a:solidFill>
                  <a:srgbClr val="000000"/>
                </a:solidFill>
                <a:latin typeface="+mn-lt"/>
                <a:ea typeface="+mn-ea"/>
                <a:cs typeface="+mn-cs"/>
              </a:defRPr>
            </a:lvl3pPr>
            <a:lvl4pPr marL="919163" indent="-228600" algn="l" defTabSz="457200" rtl="0" eaLnBrk="1" latinLnBrk="0" hangingPunct="1">
              <a:spcBef>
                <a:spcPct val="20000"/>
              </a:spcBef>
              <a:buClr>
                <a:srgbClr val="71ADB6"/>
              </a:buClr>
              <a:buSzPct val="80000"/>
              <a:buFont typeface="Wingdings" pitchFamily="2" charset="2"/>
              <a:buChar char="§"/>
              <a:tabLst/>
              <a:defRPr sz="1400" kern="1200" baseline="0">
                <a:solidFill>
                  <a:srgbClr val="000000"/>
                </a:solidFill>
                <a:latin typeface="+mn-lt"/>
                <a:ea typeface="+mn-ea"/>
                <a:cs typeface="+mn-cs"/>
              </a:defRPr>
            </a:lvl4pPr>
            <a:lvl5pPr marL="1147763" indent="-233363" algn="l" defTabSz="457200" rtl="0" eaLnBrk="1" latinLnBrk="0" hangingPunct="1">
              <a:spcBef>
                <a:spcPct val="20000"/>
              </a:spcBef>
              <a:buClr>
                <a:srgbClr val="71ADB6"/>
              </a:buClr>
              <a:buFont typeface="Arial" pitchFamily="34" charset="0"/>
              <a:buChar char="•"/>
              <a:defRPr lang="en-US" sz="2000" kern="1200" baseline="0" dirty="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spcBef>
                <a:spcPts val="1800"/>
              </a:spcBef>
              <a:defRPr/>
            </a:pPr>
            <a:r>
              <a:rPr lang="en-US" sz="2400" dirty="0"/>
              <a:t>Has been in use for some time; relatively widely applied in the U.S. and abroad</a:t>
            </a:r>
          </a:p>
          <a:p>
            <a:pPr lvl="1">
              <a:spcBef>
                <a:spcPts val="1800"/>
              </a:spcBef>
              <a:defRPr/>
            </a:pPr>
            <a:r>
              <a:rPr lang="en-US" sz="2400" dirty="0"/>
              <a:t>Builds on incentive structures used in traditional rate of return regulatory methodology</a:t>
            </a:r>
          </a:p>
          <a:p>
            <a:pPr lvl="1">
              <a:spcBef>
                <a:spcPts val="1800"/>
              </a:spcBef>
              <a:defRPr/>
            </a:pPr>
            <a:r>
              <a:rPr lang="en-US" sz="2400" dirty="0"/>
              <a:t>Some renewed attention as a result of changes in the industry environment, interest in advancing policy goals and keeping customer rates affordable</a:t>
            </a:r>
          </a:p>
          <a:p>
            <a:pPr lvl="1">
              <a:spcBef>
                <a:spcPts val="1800"/>
              </a:spcBef>
              <a:defRPr/>
            </a:pPr>
            <a:r>
              <a:rPr lang="en-US" sz="2400" dirty="0"/>
              <a:t>This trend is expected to continue as the urgency of grid modernization investments increase</a:t>
            </a:r>
          </a:p>
          <a:p>
            <a:pPr lvl="1">
              <a:spcBef>
                <a:spcPts val="1800"/>
              </a:spcBef>
              <a:defRPr/>
            </a:pPr>
            <a:endParaRPr lang="en-US" sz="1600" dirty="0"/>
          </a:p>
        </p:txBody>
      </p:sp>
      <p:pic>
        <p:nvPicPr>
          <p:cNvPr id="4" name="Picture 3"/>
          <p:cNvPicPr>
            <a:picLocks noChangeAspect="1"/>
          </p:cNvPicPr>
          <p:nvPr/>
        </p:nvPicPr>
        <p:blipFill rotWithShape="1">
          <a:blip r:embed="rId2">
            <a:clrChange>
              <a:clrFrom>
                <a:srgbClr val="D0CFD4"/>
              </a:clrFrom>
              <a:clrTo>
                <a:srgbClr val="D0CFD4">
                  <a:alpha val="0"/>
                </a:srgbClr>
              </a:clrTo>
            </a:clrChange>
            <a:extLst>
              <a:ext uri="{28A0092B-C50C-407E-A947-70E740481C1C}">
                <a14:useLocalDpi xmlns:a14="http://schemas.microsoft.com/office/drawing/2010/main" val="0"/>
              </a:ext>
            </a:extLst>
          </a:blip>
          <a:srcRect l="3512" t="8998" r="4234" b="6336"/>
          <a:stretch/>
        </p:blipFill>
        <p:spPr>
          <a:xfrm>
            <a:off x="6534656" y="1926200"/>
            <a:ext cx="3507971" cy="1895880"/>
          </a:xfrm>
          <a:prstGeom prst="rect">
            <a:avLst/>
          </a:prstGeom>
        </p:spPr>
      </p:pic>
      <p:grpSp>
        <p:nvGrpSpPr>
          <p:cNvPr id="7" name="Group 6"/>
          <p:cNvGrpSpPr/>
          <p:nvPr/>
        </p:nvGrpSpPr>
        <p:grpSpPr>
          <a:xfrm>
            <a:off x="6415237" y="3502040"/>
            <a:ext cx="748146" cy="640080"/>
            <a:chOff x="4738256" y="4430684"/>
            <a:chExt cx="1978428" cy="1371601"/>
          </a:xfrm>
          <a:solidFill>
            <a:schemeClr val="bg1"/>
          </a:solidFill>
        </p:grpSpPr>
        <p:pic>
          <p:nvPicPr>
            <p:cNvPr id="6" name="Picture 5"/>
            <p:cNvPicPr>
              <a:picLocks noChangeAspect="1"/>
            </p:cNvPicPr>
            <p:nvPr/>
          </p:nvPicPr>
          <p:blipFill rotWithShape="1">
            <a:blip r:embed="rId3">
              <a:clrChange>
                <a:clrFrom>
                  <a:srgbClr val="D0CFD4"/>
                </a:clrFrom>
                <a:clrTo>
                  <a:srgbClr val="D0CFD4">
                    <a:alpha val="0"/>
                  </a:srgbClr>
                </a:clrTo>
              </a:clrChange>
              <a:extLst>
                <a:ext uri="{28A0092B-C50C-407E-A947-70E740481C1C}">
                  <a14:useLocalDpi xmlns:a14="http://schemas.microsoft.com/office/drawing/2010/main" val="0"/>
                </a:ext>
              </a:extLst>
            </a:blip>
            <a:srcRect l="5411" t="16383" r="4840" b="10891"/>
            <a:stretch/>
          </p:blipFill>
          <p:spPr>
            <a:xfrm>
              <a:off x="4813069" y="4430684"/>
              <a:ext cx="1903615" cy="1280160"/>
            </a:xfrm>
            <a:prstGeom prst="rect">
              <a:avLst/>
            </a:prstGeom>
            <a:grpFill/>
          </p:spPr>
        </p:pic>
        <p:sp>
          <p:nvSpPr>
            <p:cNvPr id="3" name="Rectangle 2"/>
            <p:cNvSpPr/>
            <p:nvPr/>
          </p:nvSpPr>
          <p:spPr>
            <a:xfrm>
              <a:off x="4738256" y="5370023"/>
              <a:ext cx="889460" cy="432262"/>
            </a:xfrm>
            <a:prstGeom prst="rect">
              <a:avLst/>
            </a:prstGeom>
            <a:grp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grpSp>
      <p:pic>
        <p:nvPicPr>
          <p:cNvPr id="9" name="Picture 8"/>
          <p:cNvPicPr>
            <a:picLocks noChangeAspect="1"/>
          </p:cNvPicPr>
          <p:nvPr/>
        </p:nvPicPr>
        <p:blipFill rotWithShape="1">
          <a:blip r:embed="rId4">
            <a:clrChange>
              <a:clrFrom>
                <a:srgbClr val="D0CFD4"/>
              </a:clrFrom>
              <a:clrTo>
                <a:srgbClr val="D0CFD4">
                  <a:alpha val="0"/>
                </a:srgbClr>
              </a:clrTo>
            </a:clrChange>
            <a:extLst>
              <a:ext uri="{28A0092B-C50C-407E-A947-70E740481C1C}">
                <a14:useLocalDpi xmlns:a14="http://schemas.microsoft.com/office/drawing/2010/main" val="0"/>
              </a:ext>
            </a:extLst>
          </a:blip>
          <a:srcRect l="9566" t="10219" r="6380" b="12811"/>
          <a:stretch/>
        </p:blipFill>
        <p:spPr>
          <a:xfrm>
            <a:off x="7357347" y="3777079"/>
            <a:ext cx="779544" cy="771214"/>
          </a:xfrm>
          <a:prstGeom prst="rect">
            <a:avLst/>
          </a:prstGeom>
        </p:spPr>
      </p:pic>
      <p:grpSp>
        <p:nvGrpSpPr>
          <p:cNvPr id="10" name="Group 9"/>
          <p:cNvGrpSpPr/>
          <p:nvPr/>
        </p:nvGrpSpPr>
        <p:grpSpPr>
          <a:xfrm>
            <a:off x="8388068" y="4258011"/>
            <a:ext cx="2072114" cy="1112761"/>
            <a:chOff x="5429084" y="5745238"/>
            <a:chExt cx="2072114" cy="1112761"/>
          </a:xfrm>
        </p:grpSpPr>
        <p:pic>
          <p:nvPicPr>
            <p:cNvPr id="11" name="Picture 10"/>
            <p:cNvPicPr>
              <a:picLocks noChangeAspect="1"/>
            </p:cNvPicPr>
            <p:nvPr/>
          </p:nvPicPr>
          <p:blipFill rotWithShape="1">
            <a:blip r:embed="rId5">
              <a:extLst>
                <a:ext uri="{28A0092B-C50C-407E-A947-70E740481C1C}">
                  <a14:useLocalDpi xmlns:a14="http://schemas.microsoft.com/office/drawing/2010/main" val="0"/>
                </a:ext>
              </a:extLst>
            </a:blip>
            <a:srcRect t="29628" r="65198"/>
            <a:stretch/>
          </p:blipFill>
          <p:spPr>
            <a:xfrm>
              <a:off x="5429084" y="5805486"/>
              <a:ext cx="828842" cy="1052513"/>
            </a:xfrm>
            <a:prstGeom prst="rect">
              <a:avLst/>
            </a:prstGeom>
          </p:spPr>
        </p:pic>
        <p:sp>
          <p:nvSpPr>
            <p:cNvPr id="13" name="TextBox 12"/>
            <p:cNvSpPr txBox="1"/>
            <p:nvPr/>
          </p:nvSpPr>
          <p:spPr>
            <a:xfrm>
              <a:off x="5757780" y="5745238"/>
              <a:ext cx="1743418" cy="1092607"/>
            </a:xfrm>
            <a:prstGeom prst="rect">
              <a:avLst/>
            </a:prstGeom>
            <a:solidFill>
              <a:schemeClr val="bg1"/>
            </a:solidFill>
          </p:spPr>
          <p:txBody>
            <a:bodyPr wrap="square" rtlCol="0">
              <a:spAutoFit/>
            </a:bodyPr>
            <a:lstStyle/>
            <a:p>
              <a:r>
                <a:rPr lang="en-US" sz="1100" dirty="0"/>
                <a:t>States with MRPs only</a:t>
              </a:r>
            </a:p>
            <a:p>
              <a:endParaRPr lang="en-US" sz="700" dirty="0"/>
            </a:p>
            <a:p>
              <a:r>
                <a:rPr lang="en-US" sz="1100" dirty="0"/>
                <a:t>States with PIMs only</a:t>
              </a:r>
            </a:p>
            <a:p>
              <a:endParaRPr lang="en-US" sz="700" dirty="0"/>
            </a:p>
            <a:p>
              <a:r>
                <a:rPr lang="en-US" sz="1100" dirty="0"/>
                <a:t>States with MRPs and PIMs</a:t>
              </a:r>
            </a:p>
            <a:p>
              <a:endParaRPr lang="en-US" sz="700" dirty="0"/>
            </a:p>
            <a:p>
              <a:r>
                <a:rPr lang="en-US" sz="1100" dirty="0"/>
                <a:t>Other states</a:t>
              </a:r>
            </a:p>
          </p:txBody>
        </p:sp>
      </p:grpSp>
      <p:sp>
        <p:nvSpPr>
          <p:cNvPr id="15" name="TextBox 14"/>
          <p:cNvSpPr txBox="1"/>
          <p:nvPr/>
        </p:nvSpPr>
        <p:spPr>
          <a:xfrm>
            <a:off x="7357348" y="1577598"/>
            <a:ext cx="1656479" cy="369332"/>
          </a:xfrm>
          <a:prstGeom prst="rect">
            <a:avLst/>
          </a:prstGeom>
          <a:noFill/>
        </p:spPr>
        <p:txBody>
          <a:bodyPr wrap="none" rtlCol="0">
            <a:spAutoFit/>
          </a:bodyPr>
          <a:lstStyle/>
          <a:p>
            <a:r>
              <a:rPr lang="en-US" b="1" dirty="0">
                <a:solidFill>
                  <a:schemeClr val="bg2"/>
                </a:solidFill>
              </a:rPr>
              <a:t>PBR in the U.S. </a:t>
            </a:r>
            <a:endParaRPr lang="en-US" dirty="0"/>
          </a:p>
        </p:txBody>
      </p:sp>
    </p:spTree>
    <p:extLst>
      <p:ext uri="{BB962C8B-B14F-4D97-AF65-F5344CB8AC3E}">
        <p14:creationId xmlns:p14="http://schemas.microsoft.com/office/powerpoint/2010/main" val="2161008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77220" y="3123460"/>
            <a:ext cx="225790" cy="369332"/>
          </a:xfrm>
          <a:prstGeom prst="rect">
            <a:avLst/>
          </a:prstGeom>
          <a:solidFill>
            <a:schemeClr val="bg1"/>
          </a:solidFill>
        </p:spPr>
        <p:txBody>
          <a:bodyPr wrap="square" rtlCol="0">
            <a:spAutoFit/>
          </a:bodyPr>
          <a:lstStyle/>
          <a:p>
            <a:endParaRPr lang="en-US" dirty="0"/>
          </a:p>
        </p:txBody>
      </p:sp>
      <p:sp>
        <p:nvSpPr>
          <p:cNvPr id="8" name="Title 9"/>
          <p:cNvSpPr txBox="1">
            <a:spLocks/>
          </p:cNvSpPr>
          <p:nvPr/>
        </p:nvSpPr>
        <p:spPr>
          <a:xfrm>
            <a:off x="762000" y="338666"/>
            <a:ext cx="6823107" cy="769620"/>
          </a:xfrm>
          <a:prstGeom prst="rect">
            <a:avLst/>
          </a:prstGeom>
        </p:spPr>
        <p:txBody>
          <a:bodyPr wrap="square" lIns="0" anchor="b" anchorCtr="0">
            <a:noAutofit/>
          </a:bodyPr>
          <a:lstStyle>
            <a:lvl1pPr algn="l" defTabSz="457200" rtl="0" eaLnBrk="1" latinLnBrk="0" hangingPunct="1">
              <a:lnSpc>
                <a:spcPts val="2650"/>
              </a:lnSpc>
              <a:spcBef>
                <a:spcPct val="0"/>
              </a:spcBef>
              <a:buNone/>
              <a:tabLst>
                <a:tab pos="7315200" algn="r"/>
              </a:tabLst>
              <a:defRPr sz="2800" b="1" kern="1200" baseline="0">
                <a:solidFill>
                  <a:srgbClr val="00467F"/>
                </a:solidFill>
                <a:latin typeface="Century Gothic" pitchFamily="34" charset="0"/>
                <a:ea typeface="+mj-ea"/>
                <a:cs typeface="Century Gothic"/>
              </a:defRPr>
            </a:lvl1pPr>
          </a:lstStyle>
          <a:p>
            <a:r>
              <a:rPr lang="en-US" b="0" dirty="0"/>
              <a:t>PBR In Practice</a:t>
            </a:r>
          </a:p>
        </p:txBody>
      </p:sp>
      <p:sp>
        <p:nvSpPr>
          <p:cNvPr id="10" name="Content Placeholder 4"/>
          <p:cNvSpPr txBox="1">
            <a:spLocks/>
          </p:cNvSpPr>
          <p:nvPr/>
        </p:nvSpPr>
        <p:spPr>
          <a:xfrm>
            <a:off x="762000" y="1394460"/>
            <a:ext cx="10871200" cy="4772270"/>
          </a:xfrm>
          <a:prstGeom prst="rect">
            <a:avLst/>
          </a:prstGeom>
        </p:spPr>
        <p:txBody>
          <a:bodyPr lIns="0" anchor="t" anchorCtr="0">
            <a:noAutofit/>
          </a:bodyPr>
          <a:lstStyle>
            <a:lvl1pPr marL="117475" indent="-117475" algn="l" defTabSz="457200" rtl="0" eaLnBrk="1" latinLnBrk="0" hangingPunct="1">
              <a:spcBef>
                <a:spcPct val="20000"/>
              </a:spcBef>
              <a:buClr>
                <a:schemeClr val="bg1"/>
              </a:buClr>
              <a:buSzPct val="100000"/>
              <a:buFont typeface="Calibri" pitchFamily="34" charset="0"/>
              <a:buChar char=" "/>
              <a:defRPr lang="en-US" sz="2200" b="1" kern="1200" dirty="0" smtClean="0">
                <a:solidFill>
                  <a:srgbClr val="000000"/>
                </a:solidFill>
                <a:latin typeface="+mn-lt"/>
                <a:ea typeface="+mn-ea"/>
                <a:cs typeface="+mn-cs"/>
              </a:defRPr>
            </a:lvl1pPr>
            <a:lvl2pPr marL="457200" indent="-223838" algn="l" defTabSz="457200" rtl="0" eaLnBrk="1" latinLnBrk="0" hangingPunct="1">
              <a:spcBef>
                <a:spcPct val="20000"/>
              </a:spcBef>
              <a:buClr>
                <a:srgbClr val="71ADB6"/>
              </a:buClr>
              <a:buSzPct val="60000"/>
              <a:buFont typeface="Arial" pitchFamily="34" charset="0"/>
              <a:buChar char="▀"/>
              <a:defRPr lang="en-US" sz="2000" b="0" kern="1200" dirty="0" smtClean="0">
                <a:solidFill>
                  <a:srgbClr val="000000"/>
                </a:solidFill>
                <a:latin typeface="+mn-lt"/>
                <a:ea typeface="+mn-ea"/>
                <a:cs typeface="+mn-cs"/>
              </a:defRPr>
            </a:lvl2pPr>
            <a:lvl3pPr marL="690563" indent="-233363" algn="l" defTabSz="457200" rtl="0" eaLnBrk="1" latinLnBrk="0" hangingPunct="1">
              <a:spcBef>
                <a:spcPct val="20000"/>
              </a:spcBef>
              <a:buClr>
                <a:srgbClr val="71ADB6"/>
              </a:buClr>
              <a:buFont typeface="Calibri" pitchFamily="34" charset="0"/>
              <a:buChar char="−"/>
              <a:defRPr lang="en-US" sz="2000" kern="1200" dirty="0" smtClean="0">
                <a:solidFill>
                  <a:srgbClr val="000000"/>
                </a:solidFill>
                <a:latin typeface="+mn-lt"/>
                <a:ea typeface="+mn-ea"/>
                <a:cs typeface="+mn-cs"/>
              </a:defRPr>
            </a:lvl3pPr>
            <a:lvl4pPr marL="919163" indent="-228600" algn="l" defTabSz="457200" rtl="0" eaLnBrk="1" latinLnBrk="0" hangingPunct="1">
              <a:spcBef>
                <a:spcPct val="20000"/>
              </a:spcBef>
              <a:buClr>
                <a:srgbClr val="71ADB6"/>
              </a:buClr>
              <a:buSzPct val="80000"/>
              <a:buFont typeface="Wingdings" pitchFamily="2" charset="2"/>
              <a:buChar char="§"/>
              <a:tabLst/>
              <a:defRPr sz="1400" kern="1200" baseline="0">
                <a:solidFill>
                  <a:srgbClr val="000000"/>
                </a:solidFill>
                <a:latin typeface="+mn-lt"/>
                <a:ea typeface="+mn-ea"/>
                <a:cs typeface="+mn-cs"/>
              </a:defRPr>
            </a:lvl4pPr>
            <a:lvl5pPr marL="1147763" indent="-233363" algn="l" defTabSz="457200" rtl="0" eaLnBrk="1" latinLnBrk="0" hangingPunct="1">
              <a:spcBef>
                <a:spcPct val="20000"/>
              </a:spcBef>
              <a:buClr>
                <a:srgbClr val="71ADB6"/>
              </a:buClr>
              <a:buFont typeface="Arial" pitchFamily="34" charset="0"/>
              <a:buChar char="•"/>
              <a:defRPr lang="en-US" sz="2000" kern="1200" baseline="0" dirty="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600"/>
              </a:spcAft>
              <a:defRPr/>
            </a:pPr>
            <a:r>
              <a:rPr lang="en-US" sz="2400" b="0" dirty="0"/>
              <a:t>PBR plans are actually composed of traditional rate of return regulation with one or more PBR-type mechanisms added on</a:t>
            </a:r>
          </a:p>
        </p:txBody>
      </p:sp>
      <p:sp>
        <p:nvSpPr>
          <p:cNvPr id="7" name="Rounded Rectangle 6"/>
          <p:cNvSpPr/>
          <p:nvPr/>
        </p:nvSpPr>
        <p:spPr>
          <a:xfrm>
            <a:off x="931333" y="5729353"/>
            <a:ext cx="8400626" cy="924359"/>
          </a:xfrm>
          <a:prstGeom prst="roundRect">
            <a:avLst/>
          </a:prstGeom>
          <a:solidFill>
            <a:schemeClr val="bg1">
              <a:lumMod val="25000"/>
              <a:lumOff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US" sz="2000" b="1" dirty="0">
                <a:solidFill>
                  <a:srgbClr val="002B54"/>
                </a:solidFill>
                <a:latin typeface="Calibri"/>
              </a:rPr>
              <a:t>Regulatory Framework =  Traditional RoR + Combinations of PBR Elements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1334" y="2239384"/>
            <a:ext cx="10126134" cy="337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1172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4"/>
          <p:cNvSpPr txBox="1">
            <a:spLocks/>
          </p:cNvSpPr>
          <p:nvPr/>
        </p:nvSpPr>
        <p:spPr>
          <a:xfrm>
            <a:off x="265082" y="1308239"/>
            <a:ext cx="11926917" cy="5461732"/>
          </a:xfrm>
          <a:prstGeom prst="rect">
            <a:avLst/>
          </a:prstGeom>
        </p:spPr>
        <p:txBody>
          <a:bodyPr lIns="0">
            <a:noAutofit/>
          </a:bodyPr>
          <a:lstStyle>
            <a:lvl1pPr marL="117475" indent="-117475" algn="l" defTabSz="457200" rtl="0" eaLnBrk="1" latinLnBrk="0" hangingPunct="1">
              <a:spcBef>
                <a:spcPct val="20000"/>
              </a:spcBef>
              <a:buClr>
                <a:schemeClr val="bg1"/>
              </a:buClr>
              <a:buSzPct val="100000"/>
              <a:buFont typeface="Calibri" pitchFamily="34" charset="0"/>
              <a:buChar char=" "/>
              <a:defRPr lang="en-US" sz="2200" b="1" kern="1200" dirty="0" smtClean="0">
                <a:solidFill>
                  <a:srgbClr val="000000"/>
                </a:solidFill>
                <a:latin typeface="+mn-lt"/>
                <a:ea typeface="+mn-ea"/>
                <a:cs typeface="+mn-cs"/>
              </a:defRPr>
            </a:lvl1pPr>
            <a:lvl2pPr marL="457200" indent="-223838" algn="l" defTabSz="457200" rtl="0" eaLnBrk="1" latinLnBrk="0" hangingPunct="1">
              <a:spcBef>
                <a:spcPct val="20000"/>
              </a:spcBef>
              <a:buClr>
                <a:srgbClr val="71ADB6"/>
              </a:buClr>
              <a:buSzPct val="60000"/>
              <a:buFont typeface="Arial" pitchFamily="34" charset="0"/>
              <a:buChar char="▀"/>
              <a:defRPr lang="en-US" sz="2000" b="0" kern="1200" dirty="0" smtClean="0">
                <a:solidFill>
                  <a:srgbClr val="000000"/>
                </a:solidFill>
                <a:latin typeface="+mn-lt"/>
                <a:ea typeface="+mn-ea"/>
                <a:cs typeface="+mn-cs"/>
              </a:defRPr>
            </a:lvl2pPr>
            <a:lvl3pPr marL="690563" indent="-233363" algn="l" defTabSz="457200" rtl="0" eaLnBrk="1" latinLnBrk="0" hangingPunct="1">
              <a:spcBef>
                <a:spcPct val="20000"/>
              </a:spcBef>
              <a:buClr>
                <a:srgbClr val="71ADB6"/>
              </a:buClr>
              <a:buFont typeface="Calibri" pitchFamily="34" charset="0"/>
              <a:buChar char="−"/>
              <a:defRPr lang="en-US" sz="2000" kern="1200" dirty="0" smtClean="0">
                <a:solidFill>
                  <a:srgbClr val="000000"/>
                </a:solidFill>
                <a:latin typeface="+mn-lt"/>
                <a:ea typeface="+mn-ea"/>
                <a:cs typeface="+mn-cs"/>
              </a:defRPr>
            </a:lvl3pPr>
            <a:lvl4pPr marL="919163" indent="-228600" algn="l" defTabSz="457200" rtl="0" eaLnBrk="1" latinLnBrk="0" hangingPunct="1">
              <a:spcBef>
                <a:spcPct val="20000"/>
              </a:spcBef>
              <a:buClr>
                <a:srgbClr val="71ADB6"/>
              </a:buClr>
              <a:buSzPct val="80000"/>
              <a:buFont typeface="Wingdings" pitchFamily="2" charset="2"/>
              <a:buChar char="§"/>
              <a:tabLst/>
              <a:defRPr sz="1400" kern="1200" baseline="0">
                <a:solidFill>
                  <a:srgbClr val="000000"/>
                </a:solidFill>
                <a:latin typeface="+mn-lt"/>
                <a:ea typeface="+mn-ea"/>
                <a:cs typeface="+mn-cs"/>
              </a:defRPr>
            </a:lvl4pPr>
            <a:lvl5pPr marL="1147763" indent="-233363" algn="l" defTabSz="457200" rtl="0" eaLnBrk="1" latinLnBrk="0" hangingPunct="1">
              <a:spcBef>
                <a:spcPct val="20000"/>
              </a:spcBef>
              <a:buClr>
                <a:srgbClr val="71ADB6"/>
              </a:buClr>
              <a:buFont typeface="Arial" pitchFamily="34" charset="0"/>
              <a:buChar char="•"/>
              <a:defRPr lang="en-US" sz="2000" kern="1200" baseline="0" dirty="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indent="0">
              <a:spcAft>
                <a:spcPts val="600"/>
              </a:spcAft>
              <a:buNone/>
              <a:defRPr/>
            </a:pPr>
            <a:r>
              <a:rPr lang="en-US" sz="2200" dirty="0"/>
              <a:t>Customers, utilities and policymakers have overlapping motivations for and potential benefits from PBR</a:t>
            </a:r>
            <a:endParaRPr lang="en-US" sz="2200" b="1" dirty="0"/>
          </a:p>
        </p:txBody>
      </p:sp>
      <p:sp>
        <p:nvSpPr>
          <p:cNvPr id="2" name="Title 1"/>
          <p:cNvSpPr>
            <a:spLocks noGrp="1"/>
          </p:cNvSpPr>
          <p:nvPr>
            <p:ph type="title"/>
          </p:nvPr>
        </p:nvSpPr>
        <p:spPr>
          <a:xfrm>
            <a:off x="246244" y="310858"/>
            <a:ext cx="7862803" cy="809666"/>
          </a:xfrm>
        </p:spPr>
        <p:txBody>
          <a:bodyPr/>
          <a:lstStyle/>
          <a:p>
            <a:r>
              <a:rPr lang="en-US" b="0" dirty="0"/>
              <a:t>Benefits/Motivations for PBR</a:t>
            </a:r>
            <a:endParaRPr lang="en-US" dirty="0"/>
          </a:p>
        </p:txBody>
      </p:sp>
      <p:sp>
        <p:nvSpPr>
          <p:cNvPr id="7" name="Oval 6"/>
          <p:cNvSpPr/>
          <p:nvPr/>
        </p:nvSpPr>
        <p:spPr>
          <a:xfrm>
            <a:off x="3014755" y="2758938"/>
            <a:ext cx="4023360" cy="3840480"/>
          </a:xfrm>
          <a:prstGeom prst="ellipse">
            <a:avLst/>
          </a:prstGeom>
          <a:solidFill>
            <a:schemeClr val="accent5">
              <a:alpha val="2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8" name="Oval 7"/>
          <p:cNvSpPr/>
          <p:nvPr/>
        </p:nvSpPr>
        <p:spPr>
          <a:xfrm>
            <a:off x="4829693" y="2776947"/>
            <a:ext cx="4023360" cy="3840480"/>
          </a:xfrm>
          <a:prstGeom prst="ellipse">
            <a:avLst/>
          </a:prstGeom>
          <a:solidFill>
            <a:schemeClr val="accent6">
              <a:alpha val="2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9" name="Oval 8"/>
          <p:cNvSpPr/>
          <p:nvPr/>
        </p:nvSpPr>
        <p:spPr>
          <a:xfrm>
            <a:off x="3976258" y="1750333"/>
            <a:ext cx="4023360" cy="3840480"/>
          </a:xfrm>
          <a:prstGeom prst="ellipse">
            <a:avLst/>
          </a:prstGeom>
          <a:solidFill>
            <a:srgbClr val="CCFF99">
              <a:alpha val="24706"/>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600" dirty="0"/>
          </a:p>
        </p:txBody>
      </p:sp>
      <p:sp>
        <p:nvSpPr>
          <p:cNvPr id="11" name="TextBox 10"/>
          <p:cNvSpPr txBox="1"/>
          <p:nvPr/>
        </p:nvSpPr>
        <p:spPr>
          <a:xfrm>
            <a:off x="5285512" y="2125764"/>
            <a:ext cx="1496291" cy="520929"/>
          </a:xfrm>
          <a:prstGeom prst="rect">
            <a:avLst/>
          </a:prstGeom>
        </p:spPr>
        <p:txBody>
          <a:bodyPr wrap="square" lIns="0" rtlCol="0">
            <a:noAutofit/>
          </a:bodyPr>
          <a:lstStyle/>
          <a:p>
            <a:pPr algn="ctr"/>
            <a:r>
              <a:rPr lang="en-US" sz="1200" dirty="0"/>
              <a:t>Enable Distributed Resources</a:t>
            </a:r>
          </a:p>
        </p:txBody>
      </p:sp>
      <p:sp>
        <p:nvSpPr>
          <p:cNvPr id="13" name="TextBox 12"/>
          <p:cNvSpPr txBox="1"/>
          <p:nvPr/>
        </p:nvSpPr>
        <p:spPr>
          <a:xfrm>
            <a:off x="5254861" y="4290869"/>
            <a:ext cx="1496291" cy="547234"/>
          </a:xfrm>
          <a:prstGeom prst="rect">
            <a:avLst/>
          </a:prstGeom>
        </p:spPr>
        <p:txBody>
          <a:bodyPr wrap="square" lIns="0" rtlCol="0">
            <a:noAutofit/>
          </a:bodyPr>
          <a:lstStyle/>
          <a:p>
            <a:pPr algn="ctr"/>
            <a:r>
              <a:rPr lang="en-US" sz="1200" dirty="0"/>
              <a:t>Develop Resilient and Secure Systems</a:t>
            </a:r>
          </a:p>
        </p:txBody>
      </p:sp>
      <p:sp>
        <p:nvSpPr>
          <p:cNvPr id="15" name="TextBox 14"/>
          <p:cNvSpPr txBox="1"/>
          <p:nvPr/>
        </p:nvSpPr>
        <p:spPr>
          <a:xfrm>
            <a:off x="5255381" y="3693522"/>
            <a:ext cx="1526423" cy="771681"/>
          </a:xfrm>
          <a:prstGeom prst="rect">
            <a:avLst/>
          </a:prstGeom>
        </p:spPr>
        <p:txBody>
          <a:bodyPr wrap="square" lIns="0" rtlCol="0">
            <a:noAutofit/>
          </a:bodyPr>
          <a:lstStyle/>
          <a:p>
            <a:pPr algn="ctr"/>
            <a:r>
              <a:rPr lang="en-US" sz="1200" dirty="0"/>
              <a:t>Improve /Maintain </a:t>
            </a:r>
          </a:p>
          <a:p>
            <a:pPr algn="ctr"/>
            <a:r>
              <a:rPr lang="en-US" sz="1200" dirty="0"/>
              <a:t>System</a:t>
            </a:r>
          </a:p>
          <a:p>
            <a:pPr algn="ctr"/>
            <a:r>
              <a:rPr lang="en-US" sz="1200" dirty="0"/>
              <a:t> Reliability</a:t>
            </a:r>
          </a:p>
        </p:txBody>
      </p:sp>
      <p:sp>
        <p:nvSpPr>
          <p:cNvPr id="18" name="TextBox 17"/>
          <p:cNvSpPr txBox="1"/>
          <p:nvPr/>
        </p:nvSpPr>
        <p:spPr>
          <a:xfrm>
            <a:off x="5387171" y="5583296"/>
            <a:ext cx="1363981" cy="712097"/>
          </a:xfrm>
          <a:prstGeom prst="rect">
            <a:avLst/>
          </a:prstGeom>
        </p:spPr>
        <p:txBody>
          <a:bodyPr wrap="square" lIns="0" rtlCol="0">
            <a:noAutofit/>
          </a:bodyPr>
          <a:lstStyle/>
          <a:p>
            <a:pPr algn="ctr"/>
            <a:r>
              <a:rPr lang="en-US" sz="1200" dirty="0"/>
              <a:t>Development of New Business Models</a:t>
            </a:r>
          </a:p>
        </p:txBody>
      </p:sp>
      <p:sp>
        <p:nvSpPr>
          <p:cNvPr id="19" name="TextBox 18"/>
          <p:cNvSpPr txBox="1"/>
          <p:nvPr/>
        </p:nvSpPr>
        <p:spPr>
          <a:xfrm>
            <a:off x="3352459" y="5227796"/>
            <a:ext cx="1363981" cy="712097"/>
          </a:xfrm>
          <a:prstGeom prst="rect">
            <a:avLst/>
          </a:prstGeom>
        </p:spPr>
        <p:txBody>
          <a:bodyPr wrap="square" lIns="0" rtlCol="0">
            <a:noAutofit/>
          </a:bodyPr>
          <a:lstStyle/>
          <a:p>
            <a:pPr algn="ctr"/>
            <a:r>
              <a:rPr lang="en-US" sz="1200" dirty="0"/>
              <a:t>Opportunity to Align Financial Goals with Performance</a:t>
            </a:r>
          </a:p>
        </p:txBody>
      </p:sp>
      <p:sp>
        <p:nvSpPr>
          <p:cNvPr id="20" name="TextBox 19"/>
          <p:cNvSpPr txBox="1"/>
          <p:nvPr/>
        </p:nvSpPr>
        <p:spPr>
          <a:xfrm>
            <a:off x="6675663" y="3644211"/>
            <a:ext cx="1729394" cy="394894"/>
          </a:xfrm>
          <a:prstGeom prst="rect">
            <a:avLst/>
          </a:prstGeom>
        </p:spPr>
        <p:txBody>
          <a:bodyPr wrap="square" lIns="0" rtlCol="0">
            <a:noAutofit/>
          </a:bodyPr>
          <a:lstStyle/>
          <a:p>
            <a:pPr algn="ctr"/>
            <a:r>
              <a:rPr lang="en-US" sz="1200" dirty="0"/>
              <a:t>Stable Rates</a:t>
            </a:r>
          </a:p>
        </p:txBody>
      </p:sp>
      <p:sp>
        <p:nvSpPr>
          <p:cNvPr id="22" name="TextBox 21"/>
          <p:cNvSpPr txBox="1"/>
          <p:nvPr/>
        </p:nvSpPr>
        <p:spPr>
          <a:xfrm>
            <a:off x="3749039" y="1926258"/>
            <a:ext cx="1080654" cy="349135"/>
          </a:xfrm>
          <a:prstGeom prst="rect">
            <a:avLst/>
          </a:prstGeom>
        </p:spPr>
        <p:txBody>
          <a:bodyPr wrap="square" lIns="0" rtlCol="0">
            <a:noAutofit/>
          </a:bodyPr>
          <a:lstStyle/>
          <a:p>
            <a:r>
              <a:rPr lang="en-US" sz="1600" b="1" dirty="0">
                <a:solidFill>
                  <a:schemeClr val="accent2">
                    <a:lumMod val="50000"/>
                  </a:schemeClr>
                </a:solidFill>
              </a:rPr>
              <a:t>Customers</a:t>
            </a:r>
          </a:p>
        </p:txBody>
      </p:sp>
      <p:sp>
        <p:nvSpPr>
          <p:cNvPr id="23" name="TextBox 22"/>
          <p:cNvSpPr txBox="1"/>
          <p:nvPr/>
        </p:nvSpPr>
        <p:spPr>
          <a:xfrm>
            <a:off x="2414692" y="5760557"/>
            <a:ext cx="1080654" cy="349135"/>
          </a:xfrm>
          <a:prstGeom prst="rect">
            <a:avLst/>
          </a:prstGeom>
        </p:spPr>
        <p:txBody>
          <a:bodyPr wrap="square" lIns="0" rtlCol="0">
            <a:noAutofit/>
          </a:bodyPr>
          <a:lstStyle/>
          <a:p>
            <a:r>
              <a:rPr lang="en-US" sz="1600" b="1" dirty="0">
                <a:solidFill>
                  <a:schemeClr val="bg2"/>
                </a:solidFill>
              </a:rPr>
              <a:t>Utilities</a:t>
            </a:r>
          </a:p>
        </p:txBody>
      </p:sp>
      <p:sp>
        <p:nvSpPr>
          <p:cNvPr id="24" name="TextBox 23"/>
          <p:cNvSpPr txBox="1"/>
          <p:nvPr/>
        </p:nvSpPr>
        <p:spPr>
          <a:xfrm>
            <a:off x="8747451" y="5764776"/>
            <a:ext cx="1457500" cy="349135"/>
          </a:xfrm>
          <a:prstGeom prst="rect">
            <a:avLst/>
          </a:prstGeom>
        </p:spPr>
        <p:txBody>
          <a:bodyPr wrap="square" lIns="0" rtlCol="0">
            <a:noAutofit/>
          </a:bodyPr>
          <a:lstStyle/>
          <a:p>
            <a:r>
              <a:rPr lang="en-US" sz="1600" b="1" dirty="0">
                <a:solidFill>
                  <a:schemeClr val="accent6">
                    <a:lumMod val="50000"/>
                  </a:schemeClr>
                </a:solidFill>
              </a:rPr>
              <a:t>Policymakers</a:t>
            </a:r>
          </a:p>
        </p:txBody>
      </p:sp>
      <p:sp>
        <p:nvSpPr>
          <p:cNvPr id="27" name="TextBox 26"/>
          <p:cNvSpPr txBox="1"/>
          <p:nvPr/>
        </p:nvSpPr>
        <p:spPr>
          <a:xfrm>
            <a:off x="7301348" y="4917413"/>
            <a:ext cx="1483133" cy="847965"/>
          </a:xfrm>
          <a:prstGeom prst="rect">
            <a:avLst/>
          </a:prstGeom>
        </p:spPr>
        <p:txBody>
          <a:bodyPr wrap="square" lIns="0" rtlCol="0">
            <a:noAutofit/>
          </a:bodyPr>
          <a:lstStyle/>
          <a:p>
            <a:pPr algn="ctr"/>
            <a:r>
              <a:rPr lang="en-US" sz="1200" dirty="0"/>
              <a:t>Implement Renewable Energy &amp; GHG Goals</a:t>
            </a:r>
          </a:p>
        </p:txBody>
      </p:sp>
      <p:sp>
        <p:nvSpPr>
          <p:cNvPr id="28" name="TextBox 27"/>
          <p:cNvSpPr txBox="1"/>
          <p:nvPr/>
        </p:nvSpPr>
        <p:spPr>
          <a:xfrm>
            <a:off x="5524506" y="5033055"/>
            <a:ext cx="1018304" cy="472531"/>
          </a:xfrm>
          <a:prstGeom prst="rect">
            <a:avLst/>
          </a:prstGeom>
        </p:spPr>
        <p:txBody>
          <a:bodyPr wrap="square" lIns="0" rtlCol="0">
            <a:noAutofit/>
          </a:bodyPr>
          <a:lstStyle/>
          <a:p>
            <a:pPr algn="ctr"/>
            <a:r>
              <a:rPr lang="en-US" sz="1200" dirty="0"/>
              <a:t>Incentives for Innovation</a:t>
            </a:r>
          </a:p>
        </p:txBody>
      </p:sp>
      <p:sp>
        <p:nvSpPr>
          <p:cNvPr id="21" name="TextBox 20"/>
          <p:cNvSpPr txBox="1"/>
          <p:nvPr/>
        </p:nvSpPr>
        <p:spPr>
          <a:xfrm>
            <a:off x="4122031" y="2898863"/>
            <a:ext cx="1363981" cy="712097"/>
          </a:xfrm>
          <a:prstGeom prst="rect">
            <a:avLst/>
          </a:prstGeom>
        </p:spPr>
        <p:txBody>
          <a:bodyPr wrap="square" lIns="0" rtlCol="0">
            <a:noAutofit/>
          </a:bodyPr>
          <a:lstStyle/>
          <a:p>
            <a:pPr algn="ctr"/>
            <a:r>
              <a:rPr lang="en-US" sz="1200" dirty="0"/>
              <a:t>Less Frequent Rate Cases</a:t>
            </a:r>
          </a:p>
        </p:txBody>
      </p:sp>
      <p:sp>
        <p:nvSpPr>
          <p:cNvPr id="25" name="TextBox 24"/>
          <p:cNvSpPr txBox="1"/>
          <p:nvPr/>
        </p:nvSpPr>
        <p:spPr>
          <a:xfrm>
            <a:off x="3921531" y="3498029"/>
            <a:ext cx="1363981" cy="712097"/>
          </a:xfrm>
          <a:prstGeom prst="rect">
            <a:avLst/>
          </a:prstGeom>
        </p:spPr>
        <p:txBody>
          <a:bodyPr wrap="square" lIns="0" rtlCol="0">
            <a:noAutofit/>
          </a:bodyPr>
          <a:lstStyle/>
          <a:p>
            <a:pPr algn="ctr"/>
            <a:r>
              <a:rPr lang="en-US" sz="1200" dirty="0"/>
              <a:t>Rate </a:t>
            </a:r>
          </a:p>
          <a:p>
            <a:pPr algn="ctr"/>
            <a:r>
              <a:rPr lang="en-US" sz="1200" dirty="0"/>
              <a:t>Predictability</a:t>
            </a:r>
          </a:p>
        </p:txBody>
      </p:sp>
      <p:sp>
        <p:nvSpPr>
          <p:cNvPr id="29" name="TextBox 28"/>
          <p:cNvSpPr txBox="1"/>
          <p:nvPr/>
        </p:nvSpPr>
        <p:spPr>
          <a:xfrm>
            <a:off x="5524504" y="4785096"/>
            <a:ext cx="1018304" cy="304593"/>
          </a:xfrm>
          <a:prstGeom prst="rect">
            <a:avLst/>
          </a:prstGeom>
        </p:spPr>
        <p:txBody>
          <a:bodyPr wrap="square" lIns="0" rtlCol="0">
            <a:noAutofit/>
          </a:bodyPr>
          <a:lstStyle/>
          <a:p>
            <a:pPr algn="ctr"/>
            <a:r>
              <a:rPr lang="en-US" sz="1200" dirty="0"/>
              <a:t>Cost Control</a:t>
            </a:r>
          </a:p>
        </p:txBody>
      </p:sp>
      <p:sp>
        <p:nvSpPr>
          <p:cNvPr id="31" name="TextBox 30"/>
          <p:cNvSpPr txBox="1"/>
          <p:nvPr/>
        </p:nvSpPr>
        <p:spPr>
          <a:xfrm>
            <a:off x="5288224" y="3258309"/>
            <a:ext cx="1496291" cy="491776"/>
          </a:xfrm>
          <a:prstGeom prst="rect">
            <a:avLst/>
          </a:prstGeom>
        </p:spPr>
        <p:txBody>
          <a:bodyPr wrap="square" lIns="0" rtlCol="0">
            <a:noAutofit/>
          </a:bodyPr>
          <a:lstStyle/>
          <a:p>
            <a:pPr algn="ctr"/>
            <a:r>
              <a:rPr lang="en-US" sz="1200" dirty="0"/>
              <a:t>Improve/Maintain Customer Satisfaction</a:t>
            </a:r>
          </a:p>
        </p:txBody>
      </p:sp>
      <p:sp>
        <p:nvSpPr>
          <p:cNvPr id="32" name="TextBox 31"/>
          <p:cNvSpPr txBox="1"/>
          <p:nvPr/>
        </p:nvSpPr>
        <p:spPr>
          <a:xfrm>
            <a:off x="6379653" y="3057463"/>
            <a:ext cx="1729394" cy="394894"/>
          </a:xfrm>
          <a:prstGeom prst="rect">
            <a:avLst/>
          </a:prstGeom>
        </p:spPr>
        <p:txBody>
          <a:bodyPr wrap="square" lIns="0" rtlCol="0">
            <a:noAutofit/>
          </a:bodyPr>
          <a:lstStyle/>
          <a:p>
            <a:pPr algn="ctr"/>
            <a:r>
              <a:rPr lang="en-US" sz="1200" dirty="0"/>
              <a:t>Performance Standards</a:t>
            </a:r>
          </a:p>
        </p:txBody>
      </p:sp>
    </p:spTree>
    <p:extLst>
      <p:ext uri="{BB962C8B-B14F-4D97-AF65-F5344CB8AC3E}">
        <p14:creationId xmlns:p14="http://schemas.microsoft.com/office/powerpoint/2010/main" val="3751685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Presenter Information</a:t>
            </a:r>
          </a:p>
        </p:txBody>
      </p:sp>
      <p:sp>
        <p:nvSpPr>
          <p:cNvPr id="5" name="TextBox 4"/>
          <p:cNvSpPr txBox="1"/>
          <p:nvPr/>
        </p:nvSpPr>
        <p:spPr>
          <a:xfrm>
            <a:off x="2097206" y="2951167"/>
            <a:ext cx="8134066" cy="3329702"/>
          </a:xfrm>
          <a:prstGeom prst="rect">
            <a:avLst/>
          </a:prstGeom>
          <a:noFill/>
        </p:spPr>
        <p:txBody>
          <a:bodyPr wrap="square" rtlCol="0">
            <a:noAutofit/>
          </a:bodyPr>
          <a:lstStyle/>
          <a:p>
            <a:pPr algn="just"/>
            <a:r>
              <a:rPr lang="en-US" sz="1200" b="1" dirty="0">
                <a:solidFill>
                  <a:srgbClr val="000000"/>
                </a:solidFill>
              </a:rPr>
              <a:t>Dr. Sanem Sergici</a:t>
            </a:r>
            <a:r>
              <a:rPr lang="en-US" sz="1200" dirty="0">
                <a:solidFill>
                  <a:srgbClr val="000000"/>
                </a:solidFill>
              </a:rPr>
              <a:t> is a Principal in The Brattle Group’s Boston, MA office specializing in program design, evaluation, and big data analytics in the areas of energy efficiency, demand response, smart grid and innovative pricing. She regularly supports electric utilities, regulators, law firms, and technology firms in their strategic and regulatory questions related to retail rate design and grid modernization investments. </a:t>
            </a:r>
          </a:p>
          <a:p>
            <a:pPr algn="just"/>
            <a:endParaRPr lang="en-US" sz="1200" dirty="0">
              <a:solidFill>
                <a:srgbClr val="000000"/>
              </a:solidFill>
            </a:endParaRPr>
          </a:p>
          <a:p>
            <a:pPr algn="just"/>
            <a:r>
              <a:rPr lang="en-US" sz="1200" dirty="0">
                <a:solidFill>
                  <a:srgbClr val="000000"/>
                </a:solidFill>
              </a:rPr>
              <a:t>Dr. </a:t>
            </a:r>
            <a:r>
              <a:rPr lang="en-CA" sz="1200" dirty="0">
                <a:solidFill>
                  <a:srgbClr val="000000"/>
                </a:solidFill>
              </a:rPr>
              <a:t>Sergici has been at the forefront of the design and impact analysis of innovative retail pricing, enabling technology, and </a:t>
            </a:r>
            <a:r>
              <a:rPr lang="en-US" sz="1200" dirty="0">
                <a:solidFill>
                  <a:srgbClr val="000000"/>
                </a:solidFill>
              </a:rPr>
              <a:t>behavior-based energy efficiency pilots and programs in North America.  She has led numerous studies in these areas that were instrumental in regulatory approvals of Advanced Metering Infrastructure (AMI) investments and smart rate offerings for electricity customers. She also has significant expertise in development of load forecasting models; ratemaking for electric utilities; and energy litigation.  Most recently, in the context of the New York Reforming the Energy Vision (NYREV) Initiative, Dr. Sergici studied the incentives required for and the impacts of incorporating large quantities of Distributed Energy Resources (DERs) including energy efficiency, demand response, and solar PVs in New York.</a:t>
            </a:r>
          </a:p>
          <a:p>
            <a:pPr algn="just"/>
            <a:r>
              <a:rPr lang="en-US" sz="1200" dirty="0">
                <a:solidFill>
                  <a:srgbClr val="000000"/>
                </a:solidFill>
              </a:rPr>
              <a:t> </a:t>
            </a:r>
          </a:p>
          <a:p>
            <a:pPr algn="just"/>
            <a:r>
              <a:rPr lang="en-US" sz="1200" dirty="0">
                <a:solidFill>
                  <a:srgbClr val="000000"/>
                </a:solidFill>
              </a:rPr>
              <a:t>Dr. Sergici is a frequent presenter on the economic analysis of DERs and regularly publishes in academic and industry journals. She received her Ph.D. in Applied Economics from Northeastern University in the fields of applied econometrics and industrial organization.  She received her M.A. in Economics from Northeastern University, and B.S. in Economics from Middle East Technical University (METU), Ankara, Turkey.</a:t>
            </a:r>
          </a:p>
          <a:p>
            <a:r>
              <a:rPr lang="en-US" sz="1200" dirty="0">
                <a:solidFill>
                  <a:srgbClr val="000000"/>
                </a:solidFill>
              </a:rPr>
              <a:t> </a:t>
            </a:r>
          </a:p>
          <a:p>
            <a:pPr algn="just"/>
            <a:r>
              <a:rPr lang="en-US" sz="1200" dirty="0">
                <a:solidFill>
                  <a:srgbClr val="000000"/>
                </a:solidFill>
              </a:rPr>
              <a:t> </a:t>
            </a:r>
          </a:p>
        </p:txBody>
      </p:sp>
      <p:sp>
        <p:nvSpPr>
          <p:cNvPr id="6" name="Text Box 5"/>
          <p:cNvSpPr txBox="1">
            <a:spLocks noChangeArrowheads="1"/>
          </p:cNvSpPr>
          <p:nvPr/>
        </p:nvSpPr>
        <p:spPr bwMode="auto">
          <a:xfrm>
            <a:off x="1930646" y="6280869"/>
            <a:ext cx="814387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914400">
              <a:spcBef>
                <a:spcPct val="20000"/>
              </a:spcBef>
              <a:buClr>
                <a:sysClr val="window" lastClr="FFFFFF"/>
              </a:buClr>
              <a:defRPr/>
            </a:pPr>
            <a:r>
              <a:rPr lang="en-US" sz="1000" kern="0" dirty="0">
                <a:solidFill>
                  <a:srgbClr val="000000"/>
                </a:solidFill>
              </a:rPr>
              <a:t>The views expressed in this presentation are strictly those of the presenter(s) and do not necessarily state or reflect the views of The Brattle Group, Inc.</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9584" y="1225522"/>
            <a:ext cx="2373041" cy="1582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Placeholder 8"/>
          <p:cNvSpPr txBox="1">
            <a:spLocks/>
          </p:cNvSpPr>
          <p:nvPr/>
        </p:nvSpPr>
        <p:spPr>
          <a:xfrm>
            <a:off x="5171141" y="1316674"/>
            <a:ext cx="4494212" cy="1221379"/>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lang="en-US" sz="2200" b="1" kern="1200" dirty="0" smtClean="0">
                <a:solidFill>
                  <a:srgbClr val="5D6368"/>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en-US" sz="2000" b="0" kern="1200" dirty="0" smtClean="0">
                <a:solidFill>
                  <a:srgbClr val="5D6368"/>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2000" kern="1200" dirty="0" smtClean="0">
                <a:solidFill>
                  <a:srgbClr val="5D6368"/>
                </a:solidFill>
                <a:latin typeface="+mn-lt"/>
                <a:ea typeface="+mn-ea"/>
                <a:cs typeface="+mn-cs"/>
              </a:defRPr>
            </a:lvl3pPr>
            <a:lvl4pPr marL="1600200" indent="-228600" algn="l" defTabSz="914400" rtl="0" eaLnBrk="1" latinLnBrk="0" hangingPunct="1">
              <a:spcBef>
                <a:spcPct val="20000"/>
              </a:spcBef>
              <a:buClr>
                <a:srgbClr val="71ADB6"/>
              </a:buClr>
              <a:buSzPct val="80000"/>
              <a:buFont typeface="Arial" pitchFamily="34" charset="0"/>
              <a:buChar char="♦"/>
              <a:defRPr sz="2000" kern="1200">
                <a:solidFill>
                  <a:srgbClr val="5D6368"/>
                </a:solidFill>
                <a:latin typeface="+mn-lt"/>
                <a:ea typeface="+mn-ea"/>
                <a:cs typeface="+mn-cs"/>
              </a:defRPr>
            </a:lvl4pPr>
            <a:lvl5pPr marL="2057400" indent="-228600" algn="l" defTabSz="914400" rtl="0" eaLnBrk="1" latinLnBrk="0" hangingPunct="1">
              <a:spcBef>
                <a:spcPct val="20000"/>
              </a:spcBef>
              <a:buClr>
                <a:srgbClr val="71ADB6"/>
              </a:buClr>
              <a:buFont typeface="Arial" pitchFamily="34" charset="0"/>
              <a:buChar char="•"/>
              <a:defRPr sz="2000" kern="1200">
                <a:solidFill>
                  <a:srgbClr val="5D636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spcBef>
                <a:spcPts val="0"/>
              </a:spcBef>
              <a:buNone/>
              <a:defRPr/>
            </a:pPr>
            <a:r>
              <a:rPr lang="en-US" sz="1800" kern="0" cap="all" dirty="0">
                <a:solidFill>
                  <a:srgbClr val="00467F"/>
                </a:solidFill>
              </a:rPr>
              <a:t>Sanem Sergici, Ph.D.</a:t>
            </a:r>
          </a:p>
          <a:p>
            <a:pPr marL="0" indent="0">
              <a:lnSpc>
                <a:spcPct val="80000"/>
              </a:lnSpc>
              <a:spcBef>
                <a:spcPts val="600"/>
              </a:spcBef>
              <a:buNone/>
              <a:defRPr/>
            </a:pPr>
            <a:r>
              <a:rPr lang="en-US" sz="1600" b="0" kern="0" dirty="0">
                <a:solidFill>
                  <a:srgbClr val="000000"/>
                </a:solidFill>
              </a:rPr>
              <a:t>Principal</a:t>
            </a:r>
            <a:r>
              <a:rPr lang="en-US" sz="1600" b="0" kern="0" dirty="0">
                <a:solidFill>
                  <a:srgbClr val="000000"/>
                </a:solidFill>
                <a:cs typeface="Arial"/>
              </a:rPr>
              <a:t>│</a:t>
            </a:r>
            <a:r>
              <a:rPr lang="en-US" sz="1600" b="0" i="1" kern="0" dirty="0">
                <a:solidFill>
                  <a:srgbClr val="000000"/>
                </a:solidFill>
                <a:cs typeface="Arial"/>
              </a:rPr>
              <a:t> </a:t>
            </a:r>
            <a:r>
              <a:rPr lang="en-US" sz="1600" b="0" kern="0" dirty="0">
                <a:solidFill>
                  <a:srgbClr val="000000"/>
                </a:solidFill>
                <a:cs typeface="Arial"/>
              </a:rPr>
              <a:t>Boston, MA</a:t>
            </a:r>
          </a:p>
          <a:p>
            <a:pPr marL="0" indent="0">
              <a:lnSpc>
                <a:spcPct val="80000"/>
              </a:lnSpc>
              <a:spcBef>
                <a:spcPts val="600"/>
              </a:spcBef>
              <a:buNone/>
              <a:defRPr/>
            </a:pPr>
            <a:r>
              <a:rPr lang="en-US" sz="1600" b="0" kern="0" dirty="0">
                <a:solidFill>
                  <a:srgbClr val="000000"/>
                </a:solidFill>
                <a:cs typeface="Arial"/>
              </a:rPr>
              <a:t>Sanem.Sergici@brattle.com </a:t>
            </a:r>
          </a:p>
          <a:p>
            <a:pPr marL="0" indent="0">
              <a:lnSpc>
                <a:spcPct val="80000"/>
              </a:lnSpc>
              <a:spcBef>
                <a:spcPts val="600"/>
              </a:spcBef>
              <a:buNone/>
              <a:defRPr/>
            </a:pPr>
            <a:r>
              <a:rPr lang="en-US" sz="1600" b="0" kern="0" dirty="0">
                <a:solidFill>
                  <a:srgbClr val="000000"/>
                </a:solidFill>
                <a:cs typeface="Arial"/>
              </a:rPr>
              <a:t>+1.617.864.7900</a:t>
            </a:r>
          </a:p>
          <a:p>
            <a:pPr marL="0" indent="0">
              <a:spcBef>
                <a:spcPts val="0"/>
              </a:spcBef>
              <a:buNone/>
              <a:defRPr/>
            </a:pPr>
            <a:endParaRPr lang="en-US" sz="1800" b="0" kern="0" dirty="0">
              <a:solidFill>
                <a:srgbClr val="0C3E70"/>
              </a:solidFill>
            </a:endParaRPr>
          </a:p>
        </p:txBody>
      </p:sp>
    </p:spTree>
    <p:extLst>
      <p:ext uri="{BB962C8B-B14F-4D97-AF65-F5344CB8AC3E}">
        <p14:creationId xmlns:p14="http://schemas.microsoft.com/office/powerpoint/2010/main" val="2651897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5018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9836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4811" y="238897"/>
            <a:ext cx="6823107" cy="920065"/>
          </a:xfrm>
        </p:spPr>
        <p:txBody>
          <a:bodyPr/>
          <a:lstStyle/>
          <a:p>
            <a:r>
              <a:rPr lang="en-US" dirty="0"/>
              <a:t>Agenda</a:t>
            </a:r>
          </a:p>
        </p:txBody>
      </p:sp>
      <p:sp>
        <p:nvSpPr>
          <p:cNvPr id="3" name="Text Placeholder 2"/>
          <p:cNvSpPr>
            <a:spLocks noGrp="1"/>
          </p:cNvSpPr>
          <p:nvPr>
            <p:ph type="body" sz="quarter" idx="14"/>
          </p:nvPr>
        </p:nvSpPr>
        <p:spPr/>
        <p:txBody>
          <a:bodyPr/>
          <a:lstStyle/>
          <a:p>
            <a:r>
              <a:rPr lang="en-US" dirty="0"/>
              <a:t>Introduction</a:t>
            </a:r>
          </a:p>
          <a:p>
            <a:endParaRPr lang="en-US" dirty="0"/>
          </a:p>
          <a:p>
            <a:r>
              <a:rPr lang="en-US" dirty="0"/>
              <a:t>Alternative Rates in Maryland</a:t>
            </a:r>
          </a:p>
          <a:p>
            <a:endParaRPr lang="en-US" dirty="0"/>
          </a:p>
          <a:p>
            <a:r>
              <a:rPr lang="en-US" dirty="0"/>
              <a:t>Trends in Grid Modernization </a:t>
            </a:r>
            <a:r>
              <a:rPr lang="en-US" dirty="0" smtClean="0"/>
              <a:t>Efforts</a:t>
            </a:r>
          </a:p>
          <a:p>
            <a:endParaRPr lang="en-US" dirty="0"/>
          </a:p>
          <a:p>
            <a:r>
              <a:rPr lang="en-US"/>
              <a:t>Alternative Regulation- Why Now?</a:t>
            </a:r>
          </a:p>
          <a:p>
            <a:endParaRPr lang="en-US" dirty="0"/>
          </a:p>
          <a:p>
            <a:endParaRPr lang="en-US" dirty="0"/>
          </a:p>
          <a:p>
            <a:endParaRPr lang="en-US" dirty="0"/>
          </a:p>
        </p:txBody>
      </p:sp>
    </p:spTree>
    <p:extLst>
      <p:ext uri="{BB962C8B-B14F-4D97-AF65-F5344CB8AC3E}">
        <p14:creationId xmlns:p14="http://schemas.microsoft.com/office/powerpoint/2010/main" val="3693783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4811" y="281940"/>
            <a:ext cx="6823107" cy="877022"/>
          </a:xfrm>
        </p:spPr>
        <p:txBody>
          <a:bodyPr/>
          <a:lstStyle/>
          <a:p>
            <a:r>
              <a:rPr lang="en-US" dirty="0"/>
              <a:t>Rate design is ripe for a change</a:t>
            </a:r>
          </a:p>
        </p:txBody>
      </p:sp>
      <p:sp>
        <p:nvSpPr>
          <p:cNvPr id="3" name="Text Placeholder 2"/>
          <p:cNvSpPr>
            <a:spLocks noGrp="1"/>
          </p:cNvSpPr>
          <p:nvPr>
            <p:ph type="body" sz="quarter" idx="14"/>
          </p:nvPr>
        </p:nvSpPr>
        <p:spPr>
          <a:xfrm>
            <a:off x="524932" y="1379219"/>
            <a:ext cx="11480801" cy="5258648"/>
          </a:xfrm>
        </p:spPr>
        <p:txBody>
          <a:bodyPr/>
          <a:lstStyle/>
          <a:p>
            <a:r>
              <a:rPr lang="en-US" sz="2800" dirty="0"/>
              <a:t>Problems caused by the volumetric and static rate structures have become too big to ignore</a:t>
            </a:r>
          </a:p>
          <a:p>
            <a:endParaRPr lang="en-US" sz="900" dirty="0"/>
          </a:p>
          <a:p>
            <a:pPr marL="406400" lvl="1" indent="-119063">
              <a:spcBef>
                <a:spcPts val="0"/>
              </a:spcBef>
              <a:buFont typeface="Arial" panose="020B0604020202020204" pitchFamily="34" charset="0"/>
              <a:buChar char="•"/>
            </a:pPr>
            <a:r>
              <a:rPr lang="en-US" sz="2400" dirty="0"/>
              <a:t>Falling load factors, driven by falling sales and rising peak loads</a:t>
            </a:r>
          </a:p>
          <a:p>
            <a:pPr marL="406400" lvl="1" indent="-119063">
              <a:spcBef>
                <a:spcPts val="0"/>
              </a:spcBef>
              <a:buFont typeface="Arial" panose="020B0604020202020204" pitchFamily="34" charset="0"/>
              <a:buChar char="•"/>
            </a:pPr>
            <a:r>
              <a:rPr lang="en-US" sz="2400" dirty="0"/>
              <a:t>DERs will continue to exacerbate the mismatch between revenue and costs</a:t>
            </a:r>
          </a:p>
          <a:p>
            <a:pPr lvl="1"/>
            <a:endParaRPr lang="en-US" sz="1000" dirty="0"/>
          </a:p>
          <a:p>
            <a:r>
              <a:rPr lang="en-US" sz="2800" dirty="0"/>
              <a:t>Regulatory pressures are mounting </a:t>
            </a:r>
          </a:p>
          <a:p>
            <a:endParaRPr lang="en-US" sz="100" dirty="0"/>
          </a:p>
          <a:p>
            <a:pPr marL="406400" lvl="1" indent="-119063">
              <a:spcBef>
                <a:spcPts val="0"/>
              </a:spcBef>
              <a:buFont typeface="Arial" panose="020B0604020202020204" pitchFamily="34" charset="0"/>
              <a:buChar char="•"/>
            </a:pPr>
            <a:r>
              <a:rPr lang="en-US" sz="2400" dirty="0"/>
              <a:t>Push for grid modernization, increased DER penetration, greater customer choice, and greater system efficiency</a:t>
            </a:r>
          </a:p>
          <a:p>
            <a:endParaRPr lang="en-US" sz="800" dirty="0"/>
          </a:p>
          <a:p>
            <a:r>
              <a:rPr lang="en-US" sz="2800" dirty="0"/>
              <a:t>Customer needs are changing rapidly </a:t>
            </a:r>
          </a:p>
          <a:p>
            <a:pPr marL="406400" lvl="1" indent="-119063">
              <a:spcBef>
                <a:spcPts val="0"/>
              </a:spcBef>
              <a:buFont typeface="Arial" panose="020B0604020202020204" pitchFamily="34" charset="0"/>
              <a:buChar char="•"/>
            </a:pPr>
            <a:r>
              <a:rPr lang="en-US" sz="2400" dirty="0"/>
              <a:t>Seamless integration of technologies with the grid at the same level of reliability they    have today</a:t>
            </a:r>
          </a:p>
          <a:p>
            <a:pPr lvl="1">
              <a:buFont typeface="Arial" panose="020B0604020202020204" pitchFamily="34" charset="0"/>
              <a:buChar char="•"/>
            </a:pPr>
            <a:r>
              <a:rPr lang="en-US" sz="2400" dirty="0"/>
              <a:t>Expect customized and personalized rate options</a:t>
            </a:r>
          </a:p>
          <a:p>
            <a:endParaRPr lang="en-US" dirty="0"/>
          </a:p>
        </p:txBody>
      </p:sp>
    </p:spTree>
    <p:extLst>
      <p:ext uri="{BB962C8B-B14F-4D97-AF65-F5344CB8AC3E}">
        <p14:creationId xmlns:p14="http://schemas.microsoft.com/office/powerpoint/2010/main" val="3494965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4811" y="137160"/>
            <a:ext cx="6823107" cy="1021802"/>
          </a:xfrm>
        </p:spPr>
        <p:txBody>
          <a:bodyPr>
            <a:normAutofit/>
          </a:bodyPr>
          <a:lstStyle/>
          <a:p>
            <a:r>
              <a:rPr lang="en-US" sz="2600" dirty="0"/>
              <a:t>Behavioral economics tells us that customers have diverse preferences</a:t>
            </a:r>
          </a:p>
        </p:txBody>
      </p:sp>
      <p:sp>
        <p:nvSpPr>
          <p:cNvPr id="3" name="Text Placeholder 2"/>
          <p:cNvSpPr>
            <a:spLocks noGrp="1"/>
          </p:cNvSpPr>
          <p:nvPr>
            <p:ph type="body" sz="quarter" idx="14"/>
          </p:nvPr>
        </p:nvSpPr>
        <p:spPr>
          <a:xfrm>
            <a:off x="372534" y="1490132"/>
            <a:ext cx="11463866" cy="5181601"/>
          </a:xfrm>
        </p:spPr>
        <p:txBody>
          <a:bodyPr/>
          <a:lstStyle/>
          <a:p>
            <a:pPr algn="just"/>
            <a:r>
              <a:rPr lang="en-US" sz="2600" dirty="0"/>
              <a:t>Market research studies and surveys undertaken in the context of time-based pricing pilots reveal valuable insights on customer preferences</a:t>
            </a:r>
          </a:p>
          <a:p>
            <a:pPr algn="just"/>
            <a:endParaRPr lang="en-US" sz="800" dirty="0"/>
          </a:p>
          <a:p>
            <a:pPr algn="just"/>
            <a:r>
              <a:rPr lang="en-US" sz="2600" dirty="0"/>
              <a:t>Some want the lowest price</a:t>
            </a:r>
          </a:p>
          <a:p>
            <a:pPr marL="473075" lvl="1" indent="-185738">
              <a:buFont typeface="Arial" panose="020B0604020202020204" pitchFamily="34" charset="0"/>
              <a:buChar char="•"/>
            </a:pPr>
            <a:r>
              <a:rPr lang="en-US" sz="2400" dirty="0"/>
              <a:t>They are willing to be flexible in the manner in which they use electricity</a:t>
            </a:r>
          </a:p>
          <a:p>
            <a:pPr marL="473075" lvl="1" indent="-185738">
              <a:buFont typeface="Arial" panose="020B0604020202020204" pitchFamily="34" charset="0"/>
              <a:buChar char="•"/>
            </a:pPr>
            <a:endParaRPr lang="en-US" sz="800" dirty="0"/>
          </a:p>
          <a:p>
            <a:pPr algn="just"/>
            <a:r>
              <a:rPr lang="en-US" sz="2600" dirty="0"/>
              <a:t>Some want to lock in a guaranteed bill </a:t>
            </a:r>
          </a:p>
          <a:p>
            <a:pPr marL="473075" lvl="1" indent="-185738">
              <a:buFont typeface="Arial" panose="020B0604020202020204" pitchFamily="34" charset="0"/>
              <a:buChar char="•"/>
            </a:pPr>
            <a:r>
              <a:rPr lang="en-US" sz="2400" dirty="0"/>
              <a:t>They are willing to pay a premium for peace-of-mind</a:t>
            </a:r>
          </a:p>
          <a:p>
            <a:pPr marL="473075" lvl="1" indent="-185738">
              <a:buFont typeface="Arial" panose="020B0604020202020204" pitchFamily="34" charset="0"/>
              <a:buChar char="•"/>
            </a:pPr>
            <a:endParaRPr lang="en-US" sz="800" dirty="0"/>
          </a:p>
          <a:p>
            <a:pPr algn="just"/>
            <a:r>
              <a:rPr lang="en-US" sz="2600" dirty="0"/>
              <a:t>Many others are in between these two bookends</a:t>
            </a:r>
          </a:p>
          <a:p>
            <a:pPr marL="473075" lvl="1" indent="-185738">
              <a:buFont typeface="Arial" panose="020B0604020202020204" pitchFamily="34" charset="0"/>
              <a:buChar char="•"/>
            </a:pPr>
            <a:r>
              <a:rPr lang="en-US" sz="2400" dirty="0"/>
              <a:t>Some might want a guaranteed bill but may be willing to lower it if rebates are offered for reducing demand during peak periods</a:t>
            </a:r>
          </a:p>
          <a:p>
            <a:pPr marL="473075" lvl="1" indent="-185738">
              <a:buFont typeface="Arial" panose="020B0604020202020204" pitchFamily="34" charset="0"/>
              <a:buChar char="•"/>
            </a:pPr>
            <a:r>
              <a:rPr lang="en-US" sz="2400" dirty="0"/>
              <a:t>Others may wish to subscribe to a given level of demand </a:t>
            </a:r>
          </a:p>
          <a:p>
            <a:pPr algn="just"/>
            <a:r>
              <a:rPr lang="en-US" sz="2600" dirty="0"/>
              <a:t>All customers want choice but they only want what they want</a:t>
            </a:r>
          </a:p>
          <a:p>
            <a:endParaRPr lang="en-US" sz="2000" dirty="0"/>
          </a:p>
        </p:txBody>
      </p:sp>
    </p:spTree>
    <p:extLst>
      <p:ext uri="{BB962C8B-B14F-4D97-AF65-F5344CB8AC3E}">
        <p14:creationId xmlns:p14="http://schemas.microsoft.com/office/powerpoint/2010/main" val="244703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4811" y="170121"/>
            <a:ext cx="6823107" cy="988841"/>
          </a:xfrm>
        </p:spPr>
        <p:txBody>
          <a:bodyPr/>
          <a:lstStyle/>
          <a:p>
            <a:r>
              <a:rPr lang="en-US" dirty="0"/>
              <a:t>Time Varying Pricing in Maryland</a:t>
            </a:r>
          </a:p>
        </p:txBody>
      </p:sp>
      <p:sp>
        <p:nvSpPr>
          <p:cNvPr id="3" name="Text Placeholder 2"/>
          <p:cNvSpPr>
            <a:spLocks noGrp="1"/>
          </p:cNvSpPr>
          <p:nvPr>
            <p:ph type="body" sz="quarter" idx="14"/>
          </p:nvPr>
        </p:nvSpPr>
        <p:spPr>
          <a:xfrm>
            <a:off x="2264811" y="1318438"/>
            <a:ext cx="7393096" cy="4199861"/>
          </a:xfrm>
        </p:spPr>
        <p:txBody>
          <a:bodyPr/>
          <a:lstStyle/>
          <a:p>
            <a:r>
              <a:rPr lang="en-US" sz="2000" dirty="0"/>
              <a:t>Both BGE and PHI offer peak time rebates of $1.25/kWh to their customers in Maryland (~ 2 million households), and bid in the load reductions into the PJM capacity market</a:t>
            </a:r>
          </a:p>
          <a:p>
            <a:endParaRPr lang="en-US" dirty="0"/>
          </a:p>
          <a:p>
            <a:endParaRPr lang="en-US" dirty="0"/>
          </a:p>
          <a:p>
            <a:endParaRPr lang="en-US" dirty="0"/>
          </a:p>
          <a:p>
            <a:endParaRPr lang="en-US" dirty="0"/>
          </a:p>
          <a:p>
            <a:endParaRPr lang="en-US" dirty="0"/>
          </a:p>
          <a:p>
            <a:endParaRPr lang="en-US" dirty="0"/>
          </a:p>
          <a:p>
            <a:pPr algn="just"/>
            <a:endParaRPr lang="en-US" sz="1200" b="1" dirty="0">
              <a:solidFill>
                <a:schemeClr val="bg2"/>
              </a:solidFill>
            </a:endParaRPr>
          </a:p>
          <a:p>
            <a:pPr algn="just"/>
            <a:r>
              <a:rPr lang="en-US" sz="2000" dirty="0"/>
              <a:t>The average peak reduction across SER rebate earning customers has been quite consistent since 2013, ranging from 13.7% in 2013 to 15.3% in 2017</a:t>
            </a:r>
          </a:p>
          <a:p>
            <a:endParaRPr lang="en-US" dirty="0"/>
          </a:p>
        </p:txBody>
      </p:sp>
      <p:graphicFrame>
        <p:nvGraphicFramePr>
          <p:cNvPr id="5" name="Diagram 4"/>
          <p:cNvGraphicFramePr/>
          <p:nvPr>
            <p:extLst>
              <p:ext uri="{D42A27DB-BD31-4B8C-83A1-F6EECF244321}">
                <p14:modId xmlns:p14="http://schemas.microsoft.com/office/powerpoint/2010/main" val="549251332"/>
              </p:ext>
            </p:extLst>
          </p:nvPr>
        </p:nvGraphicFramePr>
        <p:xfrm>
          <a:off x="1982339" y="1318438"/>
          <a:ext cx="9413793" cy="5133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8268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4811" y="91440"/>
            <a:ext cx="6823107" cy="1067522"/>
          </a:xfrm>
        </p:spPr>
        <p:txBody>
          <a:bodyPr>
            <a:normAutofit/>
          </a:bodyPr>
          <a:lstStyle/>
          <a:p>
            <a:r>
              <a:rPr lang="en-US" sz="2600" dirty="0"/>
              <a:t>A new TOU pilot will be deployed in Maryland in the Spring of 2019</a:t>
            </a:r>
          </a:p>
        </p:txBody>
      </p:sp>
      <p:sp>
        <p:nvSpPr>
          <p:cNvPr id="3" name="Text Placeholder 2"/>
          <p:cNvSpPr>
            <a:spLocks noGrp="1"/>
          </p:cNvSpPr>
          <p:nvPr>
            <p:ph type="body" sz="quarter" idx="14"/>
          </p:nvPr>
        </p:nvSpPr>
        <p:spPr>
          <a:xfrm>
            <a:off x="524932" y="1584251"/>
            <a:ext cx="11413067" cy="5273749"/>
          </a:xfrm>
        </p:spPr>
        <p:txBody>
          <a:bodyPr/>
          <a:lstStyle/>
          <a:p>
            <a:r>
              <a:rPr lang="en-US" dirty="0"/>
              <a:t>The two-year TOU pilot is being developed as part of the Maryland PSC’s Public Conference 44 (PC44) effort, and will be executed by BGE, Pepco and Delmarva Power, the “Joint Utilities” of Maryland</a:t>
            </a:r>
          </a:p>
          <a:p>
            <a:endParaRPr lang="en-US" sz="1400" dirty="0"/>
          </a:p>
          <a:p>
            <a:r>
              <a:rPr lang="en-US" dirty="0"/>
              <a:t>The </a:t>
            </a:r>
            <a:r>
              <a:rPr lang="en-US" u="sng" dirty="0"/>
              <a:t>primary objective </a:t>
            </a:r>
            <a:r>
              <a:rPr lang="en-US" dirty="0"/>
              <a:t>of the pilot is to determine if TOU rates can help lower customer bills, especially for low to moderate income (“LMI”) customers</a:t>
            </a:r>
          </a:p>
          <a:p>
            <a:endParaRPr lang="en-US" sz="1400" dirty="0"/>
          </a:p>
          <a:p>
            <a:r>
              <a:rPr lang="en-US" dirty="0"/>
              <a:t>The pilot is currently addressing customers taking Standard Offer Service (SOS), however there is also another one under consideration for customers receiving service from a retail supplier</a:t>
            </a:r>
          </a:p>
          <a:p>
            <a:endParaRPr lang="en-US" sz="1400" dirty="0"/>
          </a:p>
          <a:p>
            <a:r>
              <a:rPr lang="en-US" b="1" dirty="0">
                <a:solidFill>
                  <a:schemeClr val="bg2"/>
                </a:solidFill>
              </a:rPr>
              <a:t>The SOS pilot will feature cost-based TOU SOS rates and TOU delivery service rates</a:t>
            </a:r>
          </a:p>
          <a:p>
            <a:endParaRPr lang="en-US" sz="2000" dirty="0"/>
          </a:p>
        </p:txBody>
      </p:sp>
    </p:spTree>
    <p:extLst>
      <p:ext uri="{BB962C8B-B14F-4D97-AF65-F5344CB8AC3E}">
        <p14:creationId xmlns:p14="http://schemas.microsoft.com/office/powerpoint/2010/main" val="1336640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800" y="236291"/>
            <a:ext cx="6823107" cy="879366"/>
          </a:xfrm>
        </p:spPr>
        <p:txBody>
          <a:bodyPr/>
          <a:lstStyle/>
          <a:p>
            <a:r>
              <a:rPr lang="en-US" dirty="0"/>
              <a:t>PC44 TOU Pilot Design</a:t>
            </a:r>
          </a:p>
        </p:txBody>
      </p:sp>
      <p:sp>
        <p:nvSpPr>
          <p:cNvPr id="3" name="Text Placeholder 2"/>
          <p:cNvSpPr>
            <a:spLocks noGrp="1"/>
          </p:cNvSpPr>
          <p:nvPr>
            <p:ph type="body" sz="quarter" idx="14"/>
          </p:nvPr>
        </p:nvSpPr>
        <p:spPr/>
        <p:txBody>
          <a:bodyPr/>
          <a:lstStyle/>
          <a:p>
            <a:endParaRPr lang="en-US" dirty="0"/>
          </a:p>
          <a:p>
            <a:endParaRPr lang="en-US" dirty="0"/>
          </a:p>
          <a:p>
            <a:endParaRPr lang="en-US" dirty="0"/>
          </a:p>
          <a:p>
            <a:endParaRPr lang="en-US" dirty="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58222504"/>
              </p:ext>
            </p:extLst>
          </p:nvPr>
        </p:nvGraphicFramePr>
        <p:xfrm>
          <a:off x="1320800" y="1381762"/>
          <a:ext cx="9939867" cy="1749914"/>
        </p:xfrm>
        <a:graphic>
          <a:graphicData uri="http://schemas.openxmlformats.org/drawingml/2006/table">
            <a:tbl>
              <a:tblPr firstRow="1" bandRow="1">
                <a:tableStyleId>{5C22544A-7EE6-4342-B048-85BDC9FD1C3A}</a:tableStyleId>
              </a:tblPr>
              <a:tblGrid>
                <a:gridCol w="1398451">
                  <a:extLst>
                    <a:ext uri="{9D8B030D-6E8A-4147-A177-3AD203B41FA5}">
                      <a16:colId xmlns:a16="http://schemas.microsoft.com/office/drawing/2014/main" val="137851686"/>
                    </a:ext>
                  </a:extLst>
                </a:gridCol>
                <a:gridCol w="4243573">
                  <a:extLst>
                    <a:ext uri="{9D8B030D-6E8A-4147-A177-3AD203B41FA5}">
                      <a16:colId xmlns:a16="http://schemas.microsoft.com/office/drawing/2014/main" val="693931565"/>
                    </a:ext>
                  </a:extLst>
                </a:gridCol>
                <a:gridCol w="4297843">
                  <a:extLst>
                    <a:ext uri="{9D8B030D-6E8A-4147-A177-3AD203B41FA5}">
                      <a16:colId xmlns:a16="http://schemas.microsoft.com/office/drawing/2014/main" val="3996168840"/>
                    </a:ext>
                  </a:extLst>
                </a:gridCol>
              </a:tblGrid>
              <a:tr h="568325">
                <a:tc>
                  <a:txBody>
                    <a:bodyPr/>
                    <a:lstStyle/>
                    <a:p>
                      <a:endParaRPr lang="en-US" sz="1600" dirty="0"/>
                    </a:p>
                  </a:txBody>
                  <a:tcPr/>
                </a:tc>
                <a:tc>
                  <a:txBody>
                    <a:bodyPr/>
                    <a:lstStyle/>
                    <a:p>
                      <a:pPr algn="ctr"/>
                      <a:r>
                        <a:rPr lang="en-US" sz="1800" dirty="0"/>
                        <a:t>Summer </a:t>
                      </a:r>
                    </a:p>
                    <a:p>
                      <a:pPr algn="ctr"/>
                      <a:r>
                        <a:rPr lang="en-US" sz="1800" dirty="0"/>
                        <a:t>( June 1 – September 30)</a:t>
                      </a:r>
                    </a:p>
                  </a:txBody>
                  <a:tcPr/>
                </a:tc>
                <a:tc>
                  <a:txBody>
                    <a:bodyPr/>
                    <a:lstStyle/>
                    <a:p>
                      <a:pPr algn="ctr"/>
                      <a:r>
                        <a:rPr lang="en-US" sz="1800" dirty="0"/>
                        <a:t>Non-Summer</a:t>
                      </a:r>
                      <a:r>
                        <a:rPr lang="en-US" sz="1800" baseline="0" dirty="0"/>
                        <a:t> </a:t>
                      </a:r>
                    </a:p>
                    <a:p>
                      <a:pPr algn="ctr"/>
                      <a:r>
                        <a:rPr lang="en-US" sz="1800" baseline="0" dirty="0"/>
                        <a:t>(October 1 – May 31)</a:t>
                      </a:r>
                      <a:endParaRPr lang="en-US" sz="1800" dirty="0"/>
                    </a:p>
                  </a:txBody>
                  <a:tcPr/>
                </a:tc>
                <a:extLst>
                  <a:ext uri="{0D108BD9-81ED-4DB2-BD59-A6C34878D82A}">
                    <a16:rowId xmlns:a16="http://schemas.microsoft.com/office/drawing/2014/main" val="3345294290"/>
                  </a:ext>
                </a:extLst>
              </a:tr>
              <a:tr h="408794">
                <a:tc>
                  <a:txBody>
                    <a:bodyPr/>
                    <a:lstStyle/>
                    <a:p>
                      <a:r>
                        <a:rPr lang="en-US" sz="2000" dirty="0"/>
                        <a:t>On-peak</a:t>
                      </a:r>
                    </a:p>
                  </a:txBody>
                  <a:tcPr/>
                </a:tc>
                <a:tc>
                  <a:txBody>
                    <a:bodyPr/>
                    <a:lstStyle/>
                    <a:p>
                      <a:pPr algn="ctr"/>
                      <a:r>
                        <a:rPr lang="en-US" sz="2000" dirty="0"/>
                        <a:t>2pm- 7pm on weekdays</a:t>
                      </a:r>
                    </a:p>
                  </a:txBody>
                  <a:tcPr/>
                </a:tc>
                <a:tc>
                  <a:txBody>
                    <a:bodyPr/>
                    <a:lstStyle/>
                    <a:p>
                      <a:pPr algn="ctr"/>
                      <a:r>
                        <a:rPr lang="en-US" sz="2000" dirty="0"/>
                        <a:t>6am- </a:t>
                      </a:r>
                      <a:r>
                        <a:rPr lang="en-US" sz="2000" smtClean="0"/>
                        <a:t>9am weekdays</a:t>
                      </a:r>
                      <a:endParaRPr lang="en-US" sz="2000" dirty="0"/>
                    </a:p>
                  </a:txBody>
                  <a:tcPr/>
                </a:tc>
                <a:extLst>
                  <a:ext uri="{0D108BD9-81ED-4DB2-BD59-A6C34878D82A}">
                    <a16:rowId xmlns:a16="http://schemas.microsoft.com/office/drawing/2014/main" val="1147860169"/>
                  </a:ext>
                </a:extLst>
              </a:tr>
              <a:tr h="656711">
                <a:tc>
                  <a:txBody>
                    <a:bodyPr/>
                    <a:lstStyle/>
                    <a:p>
                      <a:r>
                        <a:rPr lang="en-US" sz="2000" dirty="0"/>
                        <a:t>Off-peak</a:t>
                      </a:r>
                    </a:p>
                  </a:txBody>
                  <a:tcPr/>
                </a:tc>
                <a:tc>
                  <a:txBody>
                    <a:bodyPr/>
                    <a:lstStyle/>
                    <a:p>
                      <a:pPr algn="ctr"/>
                      <a:r>
                        <a:rPr lang="en-US" sz="2000" dirty="0"/>
                        <a:t>All other hours are off-peak, including holidays and weekends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t>All other hours are off-peak, including holidays and weekends</a:t>
                      </a:r>
                    </a:p>
                  </a:txBody>
                  <a:tcPr/>
                </a:tc>
                <a:extLst>
                  <a:ext uri="{0D108BD9-81ED-4DB2-BD59-A6C34878D82A}">
                    <a16:rowId xmlns:a16="http://schemas.microsoft.com/office/drawing/2014/main" val="2885994169"/>
                  </a:ext>
                </a:extLst>
              </a:tr>
            </a:tbl>
          </a:graphicData>
        </a:graphic>
      </p:graphicFrame>
      <p:pic>
        <p:nvPicPr>
          <p:cNvPr id="5" name="Picture 4"/>
          <p:cNvPicPr>
            <a:picLocks noChangeAspect="1"/>
          </p:cNvPicPr>
          <p:nvPr/>
        </p:nvPicPr>
        <p:blipFill>
          <a:blip r:embed="rId3"/>
          <a:stretch>
            <a:fillRect/>
          </a:stretch>
        </p:blipFill>
        <p:spPr>
          <a:xfrm>
            <a:off x="2264811" y="3549946"/>
            <a:ext cx="5212676" cy="2858474"/>
          </a:xfrm>
          <a:prstGeom prst="rect">
            <a:avLst/>
          </a:prstGeom>
        </p:spPr>
      </p:pic>
      <p:sp>
        <p:nvSpPr>
          <p:cNvPr id="6" name="TextBox 5"/>
          <p:cNvSpPr txBox="1"/>
          <p:nvPr/>
        </p:nvSpPr>
        <p:spPr>
          <a:xfrm>
            <a:off x="2264811" y="3166645"/>
            <a:ext cx="5107167" cy="369332"/>
          </a:xfrm>
          <a:prstGeom prst="rect">
            <a:avLst/>
          </a:prstGeom>
          <a:noFill/>
        </p:spPr>
        <p:txBody>
          <a:bodyPr wrap="none" rtlCol="0">
            <a:spAutoFit/>
          </a:bodyPr>
          <a:lstStyle/>
          <a:p>
            <a:r>
              <a:rPr lang="en-US" b="1" dirty="0">
                <a:solidFill>
                  <a:schemeClr val="bg2"/>
                </a:solidFill>
              </a:rPr>
              <a:t>Example Rates as Listed in Final Work Group Report</a:t>
            </a:r>
          </a:p>
        </p:txBody>
      </p:sp>
      <p:sp>
        <p:nvSpPr>
          <p:cNvPr id="7" name="Oval 6"/>
          <p:cNvSpPr/>
          <p:nvPr/>
        </p:nvSpPr>
        <p:spPr>
          <a:xfrm>
            <a:off x="6812280" y="4404360"/>
            <a:ext cx="342900" cy="304800"/>
          </a:xfrm>
          <a:prstGeom prst="ellipse">
            <a:avLst/>
          </a:prstGeom>
          <a:no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6774180" y="5136282"/>
            <a:ext cx="342900" cy="304800"/>
          </a:xfrm>
          <a:prstGeom prst="ellipse">
            <a:avLst/>
          </a:prstGeom>
          <a:no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6793230" y="5811325"/>
            <a:ext cx="342900" cy="304800"/>
          </a:xfrm>
          <a:prstGeom prst="ellipse">
            <a:avLst/>
          </a:prstGeom>
          <a:no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7558988" y="3342531"/>
            <a:ext cx="4528419" cy="2123658"/>
          </a:xfrm>
          <a:prstGeom prst="rect">
            <a:avLst/>
          </a:prstGeom>
          <a:noFill/>
        </p:spPr>
        <p:txBody>
          <a:bodyPr wrap="square" rtlCol="0">
            <a:spAutoFit/>
          </a:bodyPr>
          <a:lstStyle/>
          <a:p>
            <a:pPr marL="285750" indent="-285750">
              <a:buFont typeface="Arial" panose="020B0604020202020204" pitchFamily="34" charset="0"/>
              <a:buChar char="•"/>
            </a:pPr>
            <a:r>
              <a:rPr lang="en-US" sz="2200" dirty="0"/>
              <a:t>Targeted sample size for each utility is 4,020 of which 1,608 will be represented by LMI customers</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Sample sizes were determined using statistical power calculations</a:t>
            </a:r>
          </a:p>
        </p:txBody>
      </p:sp>
    </p:spTree>
    <p:extLst>
      <p:ext uri="{BB962C8B-B14F-4D97-AF65-F5344CB8AC3E}">
        <p14:creationId xmlns:p14="http://schemas.microsoft.com/office/powerpoint/2010/main" val="2934570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867" y="251460"/>
            <a:ext cx="9245600" cy="907502"/>
          </a:xfrm>
        </p:spPr>
        <p:txBody>
          <a:bodyPr>
            <a:normAutofit fontScale="90000"/>
          </a:bodyPr>
          <a:lstStyle/>
          <a:p>
            <a:r>
              <a:rPr lang="en-US" dirty="0"/>
              <a:t>PC44 pilot will advance the state of our TOU knowledge</a:t>
            </a:r>
          </a:p>
        </p:txBody>
      </p:sp>
      <p:sp>
        <p:nvSpPr>
          <p:cNvPr id="3" name="Text Placeholder 2"/>
          <p:cNvSpPr>
            <a:spLocks noGrp="1"/>
          </p:cNvSpPr>
          <p:nvPr>
            <p:ph type="body" sz="quarter" idx="14"/>
          </p:nvPr>
        </p:nvSpPr>
        <p:spPr>
          <a:xfrm>
            <a:off x="846667" y="1485900"/>
            <a:ext cx="10820399" cy="5118100"/>
          </a:xfrm>
        </p:spPr>
        <p:txBody>
          <a:bodyPr/>
          <a:lstStyle/>
          <a:p>
            <a:r>
              <a:rPr lang="en-US" sz="2800" dirty="0"/>
              <a:t>A few U.S. utilities (SMUD, the City of Forth Collins) have already started to transition their residential customers to default TOU rates and California IOUs are gearing up to do so in 2020</a:t>
            </a:r>
          </a:p>
          <a:p>
            <a:endParaRPr lang="en-US" sz="800" dirty="0"/>
          </a:p>
          <a:p>
            <a:r>
              <a:rPr lang="en-US" sz="2800" dirty="0"/>
              <a:t>However, there are still a few unsettled questions, which PC44 TOU pilot aims to answer and advance our state of knowledge by:</a:t>
            </a:r>
          </a:p>
          <a:p>
            <a:endParaRPr lang="en-US" sz="800" dirty="0"/>
          </a:p>
          <a:p>
            <a:pPr marL="355600" lvl="1" indent="-238125">
              <a:buFont typeface="Arial" panose="020B0604020202020204" pitchFamily="34" charset="0"/>
              <a:buChar char="•"/>
            </a:pPr>
            <a:r>
              <a:rPr lang="en-US" sz="2400" dirty="0"/>
              <a:t>Testing the impact of TOU on LMI customers on a sufficiently large sample size to yield conclusive results</a:t>
            </a:r>
          </a:p>
          <a:p>
            <a:pPr marL="355600" lvl="1" indent="-238125">
              <a:buFont typeface="Arial" panose="020B0604020202020204" pitchFamily="34" charset="0"/>
              <a:buChar char="•"/>
            </a:pPr>
            <a:r>
              <a:rPr lang="en-US" sz="2400" dirty="0"/>
              <a:t>Applying TOU rates on </a:t>
            </a:r>
            <a:r>
              <a:rPr lang="en-US" sz="2400" u="sng" dirty="0"/>
              <a:t>both the energy and delivery charges</a:t>
            </a:r>
            <a:r>
              <a:rPr lang="en-US" sz="2400" dirty="0"/>
              <a:t> with a sizable peak/off-peak ratio and increasing the portion of the bill that is subject to the TOU rate</a:t>
            </a:r>
          </a:p>
          <a:p>
            <a:pPr marL="358775" lvl="1" indent="-241300">
              <a:buFont typeface="Arial" panose="020B0604020202020204" pitchFamily="34" charset="0"/>
              <a:buChar char="•"/>
            </a:pPr>
            <a:r>
              <a:rPr lang="en-US" sz="2400" dirty="0"/>
              <a:t>Understanding customer satisfaction with opt-in TOU rates</a:t>
            </a:r>
          </a:p>
          <a:p>
            <a:pPr lvl="1"/>
            <a:endParaRPr lang="en-US" sz="1800" dirty="0"/>
          </a:p>
        </p:txBody>
      </p:sp>
    </p:spTree>
    <p:extLst>
      <p:ext uri="{BB962C8B-B14F-4D97-AF65-F5344CB8AC3E}">
        <p14:creationId xmlns:p14="http://schemas.microsoft.com/office/powerpoint/2010/main" val="447301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2" y="125184"/>
            <a:ext cx="6823107" cy="946311"/>
          </a:xfrm>
        </p:spPr>
        <p:txBody>
          <a:bodyPr/>
          <a:lstStyle/>
          <a:p>
            <a:r>
              <a:rPr lang="en-US" dirty="0"/>
              <a:t>Trends in Grid Modernization Efforts</a:t>
            </a:r>
          </a:p>
        </p:txBody>
      </p:sp>
      <p:sp>
        <p:nvSpPr>
          <p:cNvPr id="3" name="Text Placeholder 2"/>
          <p:cNvSpPr>
            <a:spLocks noGrp="1"/>
          </p:cNvSpPr>
          <p:nvPr>
            <p:ph type="body" sz="quarter" idx="14"/>
          </p:nvPr>
        </p:nvSpPr>
        <p:spPr>
          <a:xfrm>
            <a:off x="423332" y="1320800"/>
            <a:ext cx="11921067" cy="4868791"/>
          </a:xfrm>
        </p:spPr>
        <p:txBody>
          <a:bodyPr/>
          <a:lstStyle/>
          <a:p>
            <a:r>
              <a:rPr lang="en-US" sz="2300" dirty="0"/>
              <a:t>We recently reviewed 21 recent grid modernization initiatives; of which 10 </a:t>
            </a:r>
            <a:r>
              <a:rPr lang="en-US" sz="2300" dirty="0" smtClean="0"/>
              <a:t>could be </a:t>
            </a:r>
            <a:r>
              <a:rPr lang="en-US" sz="2300" dirty="0"/>
              <a:t>reviewed in </a:t>
            </a:r>
            <a:r>
              <a:rPr lang="en-US" sz="2300" dirty="0" smtClean="0"/>
              <a:t>sufficient </a:t>
            </a:r>
            <a:r>
              <a:rPr lang="en-US" sz="2300" dirty="0"/>
              <a:t>detail to reveal trends. This review showed: </a:t>
            </a:r>
          </a:p>
          <a:p>
            <a:endParaRPr lang="en-US" dirty="0"/>
          </a:p>
        </p:txBody>
      </p:sp>
      <p:graphicFrame>
        <p:nvGraphicFramePr>
          <p:cNvPr id="4" name="Diagram 3"/>
          <p:cNvGraphicFramePr/>
          <p:nvPr>
            <p:extLst/>
          </p:nvPr>
        </p:nvGraphicFramePr>
        <p:xfrm>
          <a:off x="1821460" y="1865468"/>
          <a:ext cx="8176438" cy="45734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333313" y="5940287"/>
            <a:ext cx="7754604" cy="615553"/>
          </a:xfrm>
          <a:prstGeom prst="rect">
            <a:avLst/>
          </a:prstGeom>
        </p:spPr>
        <p:txBody>
          <a:bodyPr wrap="square">
            <a:spAutoFit/>
          </a:bodyPr>
          <a:lstStyle/>
          <a:p>
            <a:pPr lvl="1"/>
            <a:endParaRPr lang="en-US" sz="600" dirty="0"/>
          </a:p>
          <a:p>
            <a:pPr lvl="1"/>
            <a:r>
              <a:rPr lang="en-US" sz="1400" dirty="0">
                <a:solidFill>
                  <a:schemeClr val="bg2"/>
                </a:solidFill>
              </a:rPr>
              <a:t>(See Sergici et al., “Reviewing the Business Case and Cost Recovery for Grid Modernization Investments: Summary of Recent Methods and Projects,” prepared for NEMA, forthcoming) </a:t>
            </a:r>
          </a:p>
        </p:txBody>
      </p:sp>
    </p:spTree>
    <p:extLst>
      <p:ext uri="{BB962C8B-B14F-4D97-AF65-F5344CB8AC3E}">
        <p14:creationId xmlns:p14="http://schemas.microsoft.com/office/powerpoint/2010/main" val="2644432026"/>
      </p:ext>
    </p:extLst>
  </p:cSld>
  <p:clrMapOvr>
    <a:masterClrMapping/>
  </p:clrMapOvr>
</p:sld>
</file>

<file path=ppt/theme/theme1.xml><?xml version="1.0" encoding="utf-8"?>
<a:theme xmlns:a="http://schemas.openxmlformats.org/drawingml/2006/main" name="Dark Cover">
  <a:themeElements>
    <a:clrScheme name="Brattle 2015">
      <a:dk1>
        <a:srgbClr val="000000"/>
      </a:dk1>
      <a:lt1>
        <a:srgbClr val="FFFFFF"/>
      </a:lt1>
      <a:dk2>
        <a:srgbClr val="FFFFFF"/>
      </a:dk2>
      <a:lt2>
        <a:srgbClr val="00467F"/>
      </a:lt2>
      <a:accent1>
        <a:srgbClr val="002B54"/>
      </a:accent1>
      <a:accent2>
        <a:srgbClr val="7FB9C2"/>
      </a:accent2>
      <a:accent3>
        <a:srgbClr val="6A7277"/>
      </a:accent3>
      <a:accent4>
        <a:srgbClr val="EF4623"/>
      </a:accent4>
      <a:accent5>
        <a:srgbClr val="00467F"/>
      </a:accent5>
      <a:accent6>
        <a:srgbClr val="CCCDC3"/>
      </a:accent6>
      <a:hlink>
        <a:srgbClr val="7FB9C2"/>
      </a:hlink>
      <a:folHlink>
        <a:srgbClr val="00467F"/>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ttle PowerPoint Template - DERs.potm" id="{5D1EAD30-DBDD-4569-B6BD-0B7BEBEF3B3C}" vid="{F8DE535E-DCAA-4462-B720-0691449C07A6}"/>
    </a:ext>
  </a:extLst>
</a:theme>
</file>

<file path=ppt/theme/theme2.xml><?xml version="1.0" encoding="utf-8"?>
<a:theme xmlns:a="http://schemas.openxmlformats.org/drawingml/2006/main" name="White Cover">
  <a:themeElements>
    <a:clrScheme name="Brattle 2015">
      <a:dk1>
        <a:srgbClr val="000000"/>
      </a:dk1>
      <a:lt1>
        <a:srgbClr val="FFFFFF"/>
      </a:lt1>
      <a:dk2>
        <a:srgbClr val="FFFFFF"/>
      </a:dk2>
      <a:lt2>
        <a:srgbClr val="00467F"/>
      </a:lt2>
      <a:accent1>
        <a:srgbClr val="002B54"/>
      </a:accent1>
      <a:accent2>
        <a:srgbClr val="7FB9C2"/>
      </a:accent2>
      <a:accent3>
        <a:srgbClr val="6A7277"/>
      </a:accent3>
      <a:accent4>
        <a:srgbClr val="EF4623"/>
      </a:accent4>
      <a:accent5>
        <a:srgbClr val="00467F"/>
      </a:accent5>
      <a:accent6>
        <a:srgbClr val="CCCDC3"/>
      </a:accent6>
      <a:hlink>
        <a:srgbClr val="7FB9C2"/>
      </a:hlink>
      <a:folHlink>
        <a:srgbClr val="00467F"/>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ttle PowerPoint Template - DERs.potm" id="{5D1EAD30-DBDD-4569-B6BD-0B7BEBEF3B3C}" vid="{0B5C133D-F0A5-49C7-B4DE-4051F92261EB}"/>
    </a:ext>
  </a:extLst>
</a:theme>
</file>

<file path=ppt/theme/theme3.xml><?xml version="1.0" encoding="utf-8"?>
<a:theme xmlns:a="http://schemas.openxmlformats.org/drawingml/2006/main" name="Disclaimer">
  <a:themeElements>
    <a:clrScheme name="Brattle 2015">
      <a:dk1>
        <a:srgbClr val="000000"/>
      </a:dk1>
      <a:lt1>
        <a:srgbClr val="FFFFFF"/>
      </a:lt1>
      <a:dk2>
        <a:srgbClr val="FFFFFF"/>
      </a:dk2>
      <a:lt2>
        <a:srgbClr val="00467F"/>
      </a:lt2>
      <a:accent1>
        <a:srgbClr val="002B54"/>
      </a:accent1>
      <a:accent2>
        <a:srgbClr val="7FB9C2"/>
      </a:accent2>
      <a:accent3>
        <a:srgbClr val="6A7277"/>
      </a:accent3>
      <a:accent4>
        <a:srgbClr val="EF4623"/>
      </a:accent4>
      <a:accent5>
        <a:srgbClr val="00467F"/>
      </a:accent5>
      <a:accent6>
        <a:srgbClr val="CCCDC3"/>
      </a:accent6>
      <a:hlink>
        <a:srgbClr val="7FB9C2"/>
      </a:hlink>
      <a:folHlink>
        <a:srgbClr val="00467F"/>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ttle PowerPoint Template - DERs.potm" id="{5D1EAD30-DBDD-4569-B6BD-0B7BEBEF3B3C}" vid="{2A9CC3E2-EB3F-4541-A522-D8F3C4A322FC}"/>
    </a:ext>
  </a:extLst>
</a:theme>
</file>

<file path=ppt/theme/theme4.xml><?xml version="1.0" encoding="utf-8"?>
<a:theme xmlns:a="http://schemas.openxmlformats.org/drawingml/2006/main" name="Interior Slides">
  <a:themeElements>
    <a:clrScheme name="Brattle 2015">
      <a:dk1>
        <a:srgbClr val="000000"/>
      </a:dk1>
      <a:lt1>
        <a:srgbClr val="FFFFFF"/>
      </a:lt1>
      <a:dk2>
        <a:srgbClr val="FFFFFF"/>
      </a:dk2>
      <a:lt2>
        <a:srgbClr val="00467F"/>
      </a:lt2>
      <a:accent1>
        <a:srgbClr val="002B54"/>
      </a:accent1>
      <a:accent2>
        <a:srgbClr val="7FB9C2"/>
      </a:accent2>
      <a:accent3>
        <a:srgbClr val="6A7277"/>
      </a:accent3>
      <a:accent4>
        <a:srgbClr val="EF4623"/>
      </a:accent4>
      <a:accent5>
        <a:srgbClr val="00467F"/>
      </a:accent5>
      <a:accent6>
        <a:srgbClr val="CCCDC3"/>
      </a:accent6>
      <a:hlink>
        <a:srgbClr val="7FB9C2"/>
      </a:hlink>
      <a:folHlink>
        <a:srgbClr val="0046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ttle PowerPoint Template - DERs.potm" id="{5D1EAD30-DBDD-4569-B6BD-0B7BEBEF3B3C}" vid="{2F26591B-E990-4289-B666-3D725B62FD89}"/>
    </a:ext>
  </a:extLst>
</a:theme>
</file>

<file path=ppt/theme/theme5.xml><?xml version="1.0" encoding="utf-8"?>
<a:theme xmlns:a="http://schemas.openxmlformats.org/drawingml/2006/main" name="End Slide">
  <a:themeElements>
    <a:clrScheme name="Brattle 2015">
      <a:dk1>
        <a:srgbClr val="000000"/>
      </a:dk1>
      <a:lt1>
        <a:srgbClr val="FFFFFF"/>
      </a:lt1>
      <a:dk2>
        <a:srgbClr val="FFFFFF"/>
      </a:dk2>
      <a:lt2>
        <a:srgbClr val="00467F"/>
      </a:lt2>
      <a:accent1>
        <a:srgbClr val="002B54"/>
      </a:accent1>
      <a:accent2>
        <a:srgbClr val="7FB9C2"/>
      </a:accent2>
      <a:accent3>
        <a:srgbClr val="6A7277"/>
      </a:accent3>
      <a:accent4>
        <a:srgbClr val="EF4623"/>
      </a:accent4>
      <a:accent5>
        <a:srgbClr val="00467F"/>
      </a:accent5>
      <a:accent6>
        <a:srgbClr val="CCCDC3"/>
      </a:accent6>
      <a:hlink>
        <a:srgbClr val="7FB9C2"/>
      </a:hlink>
      <a:folHlink>
        <a:srgbClr val="0046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ttle PowerPoint Template - DERs.potm" id="{5D1EAD30-DBDD-4569-B6BD-0B7BEBEF3B3C}" vid="{594F6473-CB98-4000-A8DC-0A719D44C1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Brattle PowerPoint Template - DERs</Template>
  <TotalTime>1084</TotalTime>
  <Words>1986</Words>
  <Application>Microsoft Office PowerPoint</Application>
  <PresentationFormat>Widescreen</PresentationFormat>
  <Paragraphs>227</Paragraphs>
  <Slides>18</Slides>
  <Notes>6</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18</vt:i4>
      </vt:variant>
    </vt:vector>
  </HeadingPairs>
  <TitlesOfParts>
    <vt:vector size="29" baseType="lpstr">
      <vt:lpstr>Adobe Arabic</vt:lpstr>
      <vt:lpstr>Arial</vt:lpstr>
      <vt:lpstr>Calibri</vt:lpstr>
      <vt:lpstr>Century Gothic</vt:lpstr>
      <vt:lpstr>Lucida Grande</vt:lpstr>
      <vt:lpstr>Wingdings</vt:lpstr>
      <vt:lpstr>Dark Cover</vt:lpstr>
      <vt:lpstr>White Cover</vt:lpstr>
      <vt:lpstr>Disclaimer</vt:lpstr>
      <vt:lpstr>Interior Slides</vt:lpstr>
      <vt:lpstr>End Slide</vt:lpstr>
      <vt:lpstr>Enabling Grid Modernization Through Alternative Rates and Alternative Regulation</vt:lpstr>
      <vt:lpstr>Agenda</vt:lpstr>
      <vt:lpstr>Rate design is ripe for a change</vt:lpstr>
      <vt:lpstr>Behavioral economics tells us that customers have diverse preferences</vt:lpstr>
      <vt:lpstr>Time Varying Pricing in Maryland</vt:lpstr>
      <vt:lpstr>A new TOU pilot will be deployed in Maryland in the Spring of 2019</vt:lpstr>
      <vt:lpstr>PC44 TOU Pilot Design</vt:lpstr>
      <vt:lpstr>PC44 pilot will advance the state of our TOU knowledge</vt:lpstr>
      <vt:lpstr>Trends in Grid Modernization Efforts</vt:lpstr>
      <vt:lpstr>Alternative Regulation- Why Now? </vt:lpstr>
      <vt:lpstr>Alternative Regulation- Why Now? (cont’d)</vt:lpstr>
      <vt:lpstr>PBR in Perspective </vt:lpstr>
      <vt:lpstr> PBR In Perspective (cont’d)</vt:lpstr>
      <vt:lpstr>PowerPoint Presentation</vt:lpstr>
      <vt:lpstr>Benefits/Motivations for PBR</vt:lpstr>
      <vt:lpstr>Presenter Information</vt:lpstr>
      <vt:lpstr>PowerPoint Presentation</vt:lpstr>
      <vt:lpstr>PowerPoint Presentation</vt:lpstr>
    </vt:vector>
  </TitlesOfParts>
  <Company>The Brattle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 Line Two of Title</dc:title>
  <dc:creator>Sergici, Sanem</dc:creator>
  <cp:lastModifiedBy>Sergici, Sanem</cp:lastModifiedBy>
  <cp:revision>75</cp:revision>
  <dcterms:created xsi:type="dcterms:W3CDTF">2018-11-26T04:26:40Z</dcterms:created>
  <dcterms:modified xsi:type="dcterms:W3CDTF">2018-11-29T05:16:58Z</dcterms:modified>
</cp:coreProperties>
</file>